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79" r:id="rId3"/>
    <p:sldId id="278" r:id="rId4"/>
    <p:sldId id="273" r:id="rId5"/>
    <p:sldId id="282" r:id="rId6"/>
    <p:sldId id="283" r:id="rId7"/>
    <p:sldId id="281" r:id="rId8"/>
    <p:sldId id="280" r:id="rId9"/>
    <p:sldId id="284" r:id="rId10"/>
    <p:sldId id="306" r:id="rId11"/>
    <p:sldId id="285" r:id="rId12"/>
    <p:sldId id="286" r:id="rId13"/>
    <p:sldId id="287" r:id="rId14"/>
    <p:sldId id="289" r:id="rId15"/>
    <p:sldId id="290" r:id="rId16"/>
    <p:sldId id="288" r:id="rId17"/>
    <p:sldId id="291" r:id="rId18"/>
    <p:sldId id="292" r:id="rId19"/>
    <p:sldId id="296" r:id="rId20"/>
    <p:sldId id="299" r:id="rId21"/>
    <p:sldId id="294" r:id="rId22"/>
    <p:sldId id="293" r:id="rId23"/>
    <p:sldId id="297" r:id="rId24"/>
    <p:sldId id="298" r:id="rId25"/>
    <p:sldId id="300" r:id="rId26"/>
    <p:sldId id="301" r:id="rId27"/>
    <p:sldId id="302" r:id="rId28"/>
    <p:sldId id="303" r:id="rId29"/>
    <p:sldId id="305" r:id="rId30"/>
    <p:sldId id="307" r:id="rId31"/>
    <p:sldId id="308" r:id="rId32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BC0000"/>
    <a:srgbClr val="682300"/>
    <a:srgbClr val="006000"/>
    <a:srgbClr val="FFE4C9"/>
    <a:srgbClr val="FFCF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3" autoAdjust="0"/>
    <p:restoredTop sz="94660"/>
  </p:normalViewPr>
  <p:slideViewPr>
    <p:cSldViewPr snapToGrid="0">
      <p:cViewPr varScale="1">
        <p:scale>
          <a:sx n="64" d="100"/>
          <a:sy n="64" d="100"/>
        </p:scale>
        <p:origin x="120" y="2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5D2C5-18F5-4142-8657-EFF1652DBE11}" type="datetimeFigureOut">
              <a:rPr lang="hu-HU" smtClean="0"/>
              <a:t>2020. 01. 14.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875C5-AC43-4DEB-A0D7-42A029A9B4F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59470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5D2C5-18F5-4142-8657-EFF1652DBE11}" type="datetimeFigureOut">
              <a:rPr lang="hu-HU" smtClean="0"/>
              <a:t>2020. 01. 14.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875C5-AC43-4DEB-A0D7-42A029A9B4F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90831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5D2C5-18F5-4142-8657-EFF1652DBE11}" type="datetimeFigureOut">
              <a:rPr lang="hu-HU" smtClean="0"/>
              <a:t>2020. 01. 14.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875C5-AC43-4DEB-A0D7-42A029A9B4F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29340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5D2C5-18F5-4142-8657-EFF1652DBE11}" type="datetimeFigureOut">
              <a:rPr lang="hu-HU" smtClean="0"/>
              <a:t>2020. 01. 14.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875C5-AC43-4DEB-A0D7-42A029A9B4F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46282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5D2C5-18F5-4142-8657-EFF1652DBE11}" type="datetimeFigureOut">
              <a:rPr lang="hu-HU" smtClean="0"/>
              <a:t>2020. 01. 14.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875C5-AC43-4DEB-A0D7-42A029A9B4F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82630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5D2C5-18F5-4142-8657-EFF1652DBE11}" type="datetimeFigureOut">
              <a:rPr lang="hu-HU" smtClean="0"/>
              <a:t>2020. 01. 14.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875C5-AC43-4DEB-A0D7-42A029A9B4F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80045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5D2C5-18F5-4142-8657-EFF1652DBE11}" type="datetimeFigureOut">
              <a:rPr lang="hu-HU" smtClean="0"/>
              <a:t>2020. 01. 14.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875C5-AC43-4DEB-A0D7-42A029A9B4F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94167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5D2C5-18F5-4142-8657-EFF1652DBE11}" type="datetimeFigureOut">
              <a:rPr lang="hu-HU" smtClean="0"/>
              <a:t>2020. 01. 14.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875C5-AC43-4DEB-A0D7-42A029A9B4F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50220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5D2C5-18F5-4142-8657-EFF1652DBE11}" type="datetimeFigureOut">
              <a:rPr lang="hu-HU" smtClean="0"/>
              <a:t>2020. 01. 14.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875C5-AC43-4DEB-A0D7-42A029A9B4F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00553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5D2C5-18F5-4142-8657-EFF1652DBE11}" type="datetimeFigureOut">
              <a:rPr lang="hu-HU" smtClean="0"/>
              <a:t>2020. 01. 14.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875C5-AC43-4DEB-A0D7-42A029A9B4F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62181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5D2C5-18F5-4142-8657-EFF1652DBE11}" type="datetimeFigureOut">
              <a:rPr lang="hu-HU" smtClean="0"/>
              <a:t>2020. 01. 14.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875C5-AC43-4DEB-A0D7-42A029A9B4F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95409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4C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5D2C5-18F5-4142-8657-EFF1652DBE11}" type="datetimeFigureOut">
              <a:rPr lang="hu-HU" smtClean="0"/>
              <a:t>2020. 01. 14.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7875C5-AC43-4DEB-A0D7-42A029A9B4F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297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0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0.png"/><Relationship Id="rId7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9.png"/><Relationship Id="rId7" Type="http://schemas.openxmlformats.org/officeDocument/2006/relationships/image" Target="../media/image2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Relationship Id="rId9" Type="http://schemas.openxmlformats.org/officeDocument/2006/relationships/image" Target="../media/image34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330.png"/><Relationship Id="rId7" Type="http://schemas.openxmlformats.org/officeDocument/2006/relationships/image" Target="../media/image3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10" Type="http://schemas.openxmlformats.org/officeDocument/2006/relationships/image" Target="../media/image40.png"/><Relationship Id="rId4" Type="http://schemas.openxmlformats.org/officeDocument/2006/relationships/image" Target="../media/image340.png"/><Relationship Id="rId9" Type="http://schemas.openxmlformats.org/officeDocument/2006/relationships/image" Target="../media/image39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7" Type="http://schemas.openxmlformats.org/officeDocument/2006/relationships/image" Target="../media/image32.png"/><Relationship Id="rId12" Type="http://schemas.openxmlformats.org/officeDocument/2006/relationships/image" Target="../media/image4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11" Type="http://schemas.openxmlformats.org/officeDocument/2006/relationships/image" Target="../media/image43.png"/><Relationship Id="rId10" Type="http://schemas.openxmlformats.org/officeDocument/2006/relationships/image" Target="../media/image42.png"/><Relationship Id="rId9" Type="http://schemas.openxmlformats.org/officeDocument/2006/relationships/image" Target="../media/image30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3" Type="http://schemas.openxmlformats.org/officeDocument/2006/relationships/image" Target="../media/image45.png"/><Relationship Id="rId7" Type="http://schemas.openxmlformats.org/officeDocument/2006/relationships/image" Target="../media/image49.png"/><Relationship Id="rId2" Type="http://schemas.openxmlformats.org/officeDocument/2006/relationships/image" Target="../media/image44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8.png"/><Relationship Id="rId5" Type="http://schemas.openxmlformats.org/officeDocument/2006/relationships/image" Target="../media/image47.png"/><Relationship Id="rId10" Type="http://schemas.openxmlformats.org/officeDocument/2006/relationships/image" Target="../media/image51.png"/><Relationship Id="rId4" Type="http://schemas.openxmlformats.org/officeDocument/2006/relationships/image" Target="../media/image46.png"/><Relationship Id="rId9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7" Type="http://schemas.openxmlformats.org/officeDocument/2006/relationships/image" Target="../media/image2.png"/><Relationship Id="rId12" Type="http://schemas.openxmlformats.org/officeDocument/2006/relationships/image" Target="../media/image5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2.png"/><Relationship Id="rId11" Type="http://schemas.openxmlformats.org/officeDocument/2006/relationships/image" Target="../media/image55.png"/><Relationship Id="rId5" Type="http://schemas.openxmlformats.org/officeDocument/2006/relationships/image" Target="../media/image28.png"/><Relationship Id="rId10" Type="http://schemas.openxmlformats.org/officeDocument/2006/relationships/image" Target="../media/image54.png"/><Relationship Id="rId9" Type="http://schemas.openxmlformats.org/officeDocument/2006/relationships/image" Target="../media/image53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3" Type="http://schemas.openxmlformats.org/officeDocument/2006/relationships/image" Target="../media/image45.png"/><Relationship Id="rId7" Type="http://schemas.openxmlformats.org/officeDocument/2006/relationships/image" Target="../media/image58.png"/><Relationship Id="rId2" Type="http://schemas.openxmlformats.org/officeDocument/2006/relationships/image" Target="../media/image55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7.png"/><Relationship Id="rId5" Type="http://schemas.openxmlformats.org/officeDocument/2006/relationships/image" Target="../media/image47.png"/><Relationship Id="rId10" Type="http://schemas.openxmlformats.org/officeDocument/2006/relationships/image" Target="../media/image60.png"/><Relationship Id="rId4" Type="http://schemas.openxmlformats.org/officeDocument/2006/relationships/image" Target="../media/image560.png"/><Relationship Id="rId9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3" Type="http://schemas.openxmlformats.org/officeDocument/2006/relationships/image" Target="../media/image300.png"/><Relationship Id="rId7" Type="http://schemas.openxmlformats.org/officeDocument/2006/relationships/image" Target="../media/image64.png"/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3.png"/><Relationship Id="rId5" Type="http://schemas.openxmlformats.org/officeDocument/2006/relationships/image" Target="../media/image62.png"/><Relationship Id="rId4" Type="http://schemas.openxmlformats.org/officeDocument/2006/relationships/image" Target="../media/image2.png"/><Relationship Id="rId9" Type="http://schemas.openxmlformats.org/officeDocument/2006/relationships/image" Target="../media/image66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png"/><Relationship Id="rId3" Type="http://schemas.openxmlformats.org/officeDocument/2006/relationships/image" Target="../media/image67.png"/><Relationship Id="rId7" Type="http://schemas.openxmlformats.org/officeDocument/2006/relationships/image" Target="../media/image7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1.png"/><Relationship Id="rId5" Type="http://schemas.openxmlformats.org/officeDocument/2006/relationships/image" Target="../media/image69.png"/><Relationship Id="rId10" Type="http://schemas.openxmlformats.org/officeDocument/2006/relationships/image" Target="../media/image75.png"/><Relationship Id="rId4" Type="http://schemas.openxmlformats.org/officeDocument/2006/relationships/image" Target="../media/image68.png"/><Relationship Id="rId9" Type="http://schemas.openxmlformats.org/officeDocument/2006/relationships/image" Target="../media/image74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png"/><Relationship Id="rId3" Type="http://schemas.openxmlformats.org/officeDocument/2006/relationships/image" Target="../media/image76.png"/><Relationship Id="rId7" Type="http://schemas.openxmlformats.org/officeDocument/2006/relationships/image" Target="../media/image8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9.png"/><Relationship Id="rId5" Type="http://schemas.openxmlformats.org/officeDocument/2006/relationships/image" Target="../media/image78.png"/><Relationship Id="rId4" Type="http://schemas.openxmlformats.org/officeDocument/2006/relationships/image" Target="../media/image77.png"/><Relationship Id="rId9" Type="http://schemas.openxmlformats.org/officeDocument/2006/relationships/image" Target="../media/image8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0" y="1727571"/>
            <a:ext cx="4499000" cy="1277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2400" dirty="0">
                <a:solidFill>
                  <a:srgbClr val="682300"/>
                </a:solidFill>
                <a:effectLst/>
                <a:latin typeface="Caladea" panose="02040503050406030204" pitchFamily="18" charset="-18"/>
                <a:ea typeface="Calibri" panose="020F0502020204030204" pitchFamily="34" charset="0"/>
                <a:cs typeface="Times New Roman" panose="02020603050405020304" pitchFamily="18" charset="0"/>
              </a:rPr>
              <a:t>Darugép</a:t>
            </a:r>
            <a:br>
              <a:rPr lang="hu-HU" sz="2400" dirty="0">
                <a:solidFill>
                  <a:srgbClr val="682300"/>
                </a:solidFill>
                <a:effectLst/>
                <a:latin typeface="Caladea" panose="02040503050406030204" pitchFamily="18" charset="-18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u-HU" sz="2400" dirty="0">
                <a:solidFill>
                  <a:srgbClr val="682300"/>
                </a:solidFill>
                <a:effectLst/>
                <a:latin typeface="Caladea" panose="02040503050406030204" pitchFamily="18" charset="-18"/>
                <a:ea typeface="Calibri" panose="020F0502020204030204" pitchFamily="34" charset="0"/>
                <a:cs typeface="Times New Roman" panose="02020603050405020304" pitchFamily="18" charset="0"/>
              </a:rPr>
              <a:t>függőlegesen</a:t>
            </a:r>
            <a:r>
              <a:rPr lang="hu-HU" sz="2400" dirty="0">
                <a:solidFill>
                  <a:srgbClr val="682300"/>
                </a:solidFill>
                <a:latin typeface="Caladea" panose="02040503050406030204" pitchFamily="18" charset="-18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2400" dirty="0">
                <a:solidFill>
                  <a:srgbClr val="682300"/>
                </a:solidFill>
                <a:effectLst/>
                <a:latin typeface="Caladea" panose="02040503050406030204" pitchFamily="18" charset="-18"/>
                <a:ea typeface="Calibri" panose="020F0502020204030204" pitchFamily="34" charset="0"/>
                <a:cs typeface="Times New Roman" panose="02020603050405020304" pitchFamily="18" charset="0"/>
              </a:rPr>
              <a:t>emel (süllyeszt)</a:t>
            </a:r>
            <a:br>
              <a:rPr lang="hu-HU" sz="2400" dirty="0">
                <a:solidFill>
                  <a:srgbClr val="682300"/>
                </a:solidFill>
                <a:effectLst/>
                <a:latin typeface="Caladea" panose="02040503050406030204" pitchFamily="18" charset="-18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u-HU" sz="2400" dirty="0">
                <a:solidFill>
                  <a:srgbClr val="682300"/>
                </a:solidFill>
                <a:effectLst/>
                <a:latin typeface="Caladea" panose="02040503050406030204" pitchFamily="18" charset="-18"/>
                <a:ea typeface="Calibri" panose="020F0502020204030204" pitchFamily="34" charset="0"/>
                <a:cs typeface="Times New Roman" panose="02020603050405020304" pitchFamily="18" charset="0"/>
              </a:rPr>
              <a:t>egy terhet</a:t>
            </a:r>
          </a:p>
        </p:txBody>
      </p:sp>
      <p:pic>
        <p:nvPicPr>
          <p:cNvPr id="2052" name="Picture 4" descr="http://blog.joins.com/usr/t/on/tony4328/1302/51244df1de37f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000" y="508000"/>
            <a:ext cx="3982850" cy="601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13832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pixabay.com/static/uploads/photo/2012/05/07/15/20/crane-48591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310" y="176400"/>
            <a:ext cx="6183515" cy="6573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églalap 3"/>
          <p:cNvSpPr/>
          <p:nvPr/>
        </p:nvSpPr>
        <p:spPr>
          <a:xfrm>
            <a:off x="3589700" y="2981600"/>
            <a:ext cx="396000" cy="1980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6" name="Egyenes összekötő nyíllal 5"/>
          <p:cNvCxnSpPr/>
          <p:nvPr/>
        </p:nvCxnSpPr>
        <p:spPr>
          <a:xfrm>
            <a:off x="3790800" y="39243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gyenes összekötő nyíllal 7"/>
          <p:cNvCxnSpPr/>
          <p:nvPr/>
        </p:nvCxnSpPr>
        <p:spPr>
          <a:xfrm flipV="1">
            <a:off x="3790800" y="23802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gyenes összekötő nyíllal 9"/>
          <p:cNvCxnSpPr/>
          <p:nvPr/>
        </p:nvCxnSpPr>
        <p:spPr>
          <a:xfrm>
            <a:off x="3790800" y="3009900"/>
            <a:ext cx="0" cy="576000"/>
          </a:xfrm>
          <a:prstGeom prst="straightConnector1">
            <a:avLst/>
          </a:prstGeom>
          <a:ln w="50800">
            <a:solidFill>
              <a:srgbClr val="BC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gyenes összekötő nyíllal 11"/>
          <p:cNvCxnSpPr/>
          <p:nvPr/>
        </p:nvCxnSpPr>
        <p:spPr>
          <a:xfrm flipV="1">
            <a:off x="3790800" y="440000"/>
            <a:ext cx="0" cy="576000"/>
          </a:xfrm>
          <a:prstGeom prst="straightConnector1">
            <a:avLst/>
          </a:prstGeom>
          <a:ln w="50800">
            <a:solidFill>
              <a:srgbClr val="BC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zövegdoboz 12"/>
          <p:cNvSpPr txBox="1"/>
          <p:nvPr/>
        </p:nvSpPr>
        <p:spPr>
          <a:xfrm>
            <a:off x="5905500" y="2641600"/>
            <a:ext cx="292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b="1" dirty="0">
                <a:solidFill>
                  <a:srgbClr val="BC0000"/>
                </a:solidFill>
              </a:rPr>
              <a:t>A kötélre ható erők</a:t>
            </a:r>
            <a:br>
              <a:rPr lang="hu-HU" sz="2000" b="1" dirty="0">
                <a:solidFill>
                  <a:srgbClr val="BC0000"/>
                </a:solidFill>
              </a:rPr>
            </a:br>
            <a:r>
              <a:rPr lang="hu-HU" sz="2000" b="1" dirty="0">
                <a:solidFill>
                  <a:srgbClr val="BC0000"/>
                </a:solidFill>
              </a:rPr>
              <a:t>(a kötelet feszítő erők)</a:t>
            </a:r>
          </a:p>
        </p:txBody>
      </p:sp>
      <p:sp>
        <p:nvSpPr>
          <p:cNvPr id="14" name="Szövegdoboz 13"/>
          <p:cNvSpPr txBox="1"/>
          <p:nvPr/>
        </p:nvSpPr>
        <p:spPr>
          <a:xfrm>
            <a:off x="5905500" y="3644900"/>
            <a:ext cx="292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b="1" dirty="0">
                <a:solidFill>
                  <a:srgbClr val="0000FF"/>
                </a:solidFill>
              </a:rPr>
              <a:t>A teherre ható erők</a:t>
            </a:r>
          </a:p>
        </p:txBody>
      </p:sp>
      <p:sp>
        <p:nvSpPr>
          <p:cNvPr id="15" name="Szövegdoboz 14"/>
          <p:cNvSpPr txBox="1"/>
          <p:nvPr/>
        </p:nvSpPr>
        <p:spPr>
          <a:xfrm>
            <a:off x="4114800" y="1790"/>
            <a:ext cx="502920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Ha minket csak a teher és a kötél viselkedése érdekel, akkor elég</a:t>
            </a:r>
          </a:p>
          <a:p>
            <a:pPr algn="ctr"/>
            <a:endParaRPr lang="hu-HU" sz="24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rájuk ható erőket berajzolnunk</a:t>
            </a:r>
            <a:b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(a darura hatókat el is hagyhatjuk). </a:t>
            </a:r>
          </a:p>
        </p:txBody>
      </p:sp>
    </p:spTree>
    <p:extLst>
      <p:ext uri="{BB962C8B-B14F-4D97-AF65-F5344CB8AC3E}">
        <p14:creationId xmlns:p14="http://schemas.microsoft.com/office/powerpoint/2010/main" val="11763905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pixabay.com/static/uploads/photo/2012/05/07/15/20/crane-48591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310" y="177801"/>
            <a:ext cx="6183515" cy="6573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églalap 3"/>
          <p:cNvSpPr/>
          <p:nvPr/>
        </p:nvSpPr>
        <p:spPr>
          <a:xfrm>
            <a:off x="3589700" y="2981600"/>
            <a:ext cx="396000" cy="1980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6" name="Egyenes összekötő nyíllal 5"/>
          <p:cNvCxnSpPr/>
          <p:nvPr/>
        </p:nvCxnSpPr>
        <p:spPr>
          <a:xfrm>
            <a:off x="3790800" y="39243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gyenes összekötő nyíllal 7"/>
          <p:cNvCxnSpPr/>
          <p:nvPr/>
        </p:nvCxnSpPr>
        <p:spPr>
          <a:xfrm flipV="1">
            <a:off x="3790800" y="23802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gyenes összekötő nyíllal 9"/>
          <p:cNvCxnSpPr/>
          <p:nvPr/>
        </p:nvCxnSpPr>
        <p:spPr>
          <a:xfrm>
            <a:off x="3790800" y="3009900"/>
            <a:ext cx="0" cy="576000"/>
          </a:xfrm>
          <a:prstGeom prst="straightConnector1">
            <a:avLst/>
          </a:prstGeom>
          <a:ln w="50800">
            <a:solidFill>
              <a:srgbClr val="BC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gyenes összekötő nyíllal 11"/>
          <p:cNvCxnSpPr/>
          <p:nvPr/>
        </p:nvCxnSpPr>
        <p:spPr>
          <a:xfrm flipV="1">
            <a:off x="3790800" y="440000"/>
            <a:ext cx="0" cy="576000"/>
          </a:xfrm>
          <a:prstGeom prst="straightConnector1">
            <a:avLst/>
          </a:prstGeom>
          <a:ln w="50800">
            <a:solidFill>
              <a:srgbClr val="BC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zövegdoboz 14"/>
          <p:cNvSpPr txBox="1"/>
          <p:nvPr/>
        </p:nvSpPr>
        <p:spPr>
          <a:xfrm>
            <a:off x="4648200" y="1790"/>
            <a:ext cx="44958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Számítsuk ki a kötelet feszítő erőt</a:t>
            </a:r>
            <a:b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teher különféle mozgásai esetén!</a:t>
            </a:r>
          </a:p>
          <a:p>
            <a:pPr algn="ctr"/>
            <a:endParaRPr lang="hu-HU" sz="24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" name="Szövegdoboz 15"/>
          <p:cNvSpPr txBox="1"/>
          <p:nvPr/>
        </p:nvSpPr>
        <p:spPr>
          <a:xfrm>
            <a:off x="4409208" y="3085145"/>
            <a:ext cx="47347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BC0000"/>
                </a:solidFill>
              </a:rPr>
              <a:t>K	(a </a:t>
            </a:r>
            <a:r>
              <a:rPr lang="hu-HU" sz="2000" b="1" u="sng" dirty="0">
                <a:solidFill>
                  <a:srgbClr val="BC0000"/>
                </a:solidFill>
              </a:rPr>
              <a:t>kötelet</a:t>
            </a:r>
            <a:r>
              <a:rPr lang="hu-HU" sz="2000" b="1" dirty="0">
                <a:solidFill>
                  <a:srgbClr val="BC0000"/>
                </a:solidFill>
              </a:rPr>
              <a:t> húzó „feszítő” erő,</a:t>
            </a:r>
            <a:br>
              <a:rPr lang="hu-HU" sz="2000" b="1" dirty="0">
                <a:solidFill>
                  <a:srgbClr val="BC0000"/>
                </a:solidFill>
              </a:rPr>
            </a:br>
            <a:r>
              <a:rPr lang="hu-HU" sz="2000" b="1" dirty="0">
                <a:solidFill>
                  <a:srgbClr val="BC0000"/>
                </a:solidFill>
              </a:rPr>
              <a:t>	melyet a teher fejt ki a kötélre) </a:t>
            </a:r>
          </a:p>
        </p:txBody>
      </p:sp>
    </p:spTree>
    <p:extLst>
      <p:ext uri="{BB962C8B-B14F-4D97-AF65-F5344CB8AC3E}">
        <p14:creationId xmlns:p14="http://schemas.microsoft.com/office/powerpoint/2010/main" val="3789303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pixabay.com/static/uploads/photo/2012/05/07/15/20/crane-48591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310" y="177801"/>
            <a:ext cx="6183515" cy="6573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églalap 3"/>
          <p:cNvSpPr/>
          <p:nvPr/>
        </p:nvSpPr>
        <p:spPr>
          <a:xfrm>
            <a:off x="3589700" y="2981600"/>
            <a:ext cx="396000" cy="1980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6" name="Egyenes összekötő nyíllal 5"/>
          <p:cNvCxnSpPr/>
          <p:nvPr/>
        </p:nvCxnSpPr>
        <p:spPr>
          <a:xfrm>
            <a:off x="3790800" y="39243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gyenes összekötő nyíllal 7"/>
          <p:cNvCxnSpPr/>
          <p:nvPr/>
        </p:nvCxnSpPr>
        <p:spPr>
          <a:xfrm flipV="1">
            <a:off x="3790800" y="23802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gyenes összekötő nyíllal 9"/>
          <p:cNvCxnSpPr/>
          <p:nvPr/>
        </p:nvCxnSpPr>
        <p:spPr>
          <a:xfrm>
            <a:off x="3790800" y="3009900"/>
            <a:ext cx="0" cy="576000"/>
          </a:xfrm>
          <a:prstGeom prst="straightConnector1">
            <a:avLst/>
          </a:prstGeom>
          <a:ln w="50800">
            <a:solidFill>
              <a:srgbClr val="BC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gyenes összekötő nyíllal 11"/>
          <p:cNvCxnSpPr/>
          <p:nvPr/>
        </p:nvCxnSpPr>
        <p:spPr>
          <a:xfrm flipV="1">
            <a:off x="3790800" y="440000"/>
            <a:ext cx="0" cy="576000"/>
          </a:xfrm>
          <a:prstGeom prst="straightConnector1">
            <a:avLst/>
          </a:prstGeom>
          <a:ln w="50800">
            <a:solidFill>
              <a:srgbClr val="BC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zövegdoboz 14"/>
          <p:cNvSpPr txBox="1"/>
          <p:nvPr/>
        </p:nvSpPr>
        <p:spPr>
          <a:xfrm>
            <a:off x="3790800" y="1790"/>
            <a:ext cx="53532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K kötélerőket a kötés és a teher egymásra fejtik ki, ezért</a:t>
            </a:r>
            <a:b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b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Newton III. törvénye alapján</a:t>
            </a:r>
            <a:b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u-HU" sz="2400" i="1" dirty="0">
                <a:solidFill>
                  <a:srgbClr val="0000FF"/>
                </a:solidFill>
              </a:rPr>
              <a:t>K</a:t>
            </a:r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és </a:t>
            </a:r>
            <a:r>
              <a:rPr lang="hu-HU" sz="2400" i="1" dirty="0">
                <a:solidFill>
                  <a:srgbClr val="BC0000"/>
                </a:solidFill>
              </a:rPr>
              <a:t>K</a:t>
            </a:r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mindig azonos nagyságú,</a:t>
            </a:r>
          </a:p>
          <a:p>
            <a:pPr algn="ctr"/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ellentétes irányú.</a:t>
            </a:r>
          </a:p>
        </p:txBody>
      </p:sp>
      <p:sp>
        <p:nvSpPr>
          <p:cNvPr id="11" name="Szövegdoboz 10"/>
          <p:cNvSpPr txBox="1"/>
          <p:nvPr/>
        </p:nvSpPr>
        <p:spPr>
          <a:xfrm>
            <a:off x="4409208" y="2479207"/>
            <a:ext cx="4734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0000FF"/>
                </a:solidFill>
              </a:rPr>
              <a:t>K	(a </a:t>
            </a:r>
            <a:r>
              <a:rPr lang="hu-HU" sz="2000" b="1" u="sng" dirty="0">
                <a:solidFill>
                  <a:srgbClr val="0000FF"/>
                </a:solidFill>
              </a:rPr>
              <a:t>terhet</a:t>
            </a:r>
            <a:r>
              <a:rPr lang="hu-HU" sz="2000" b="1" dirty="0">
                <a:solidFill>
                  <a:srgbClr val="0000FF"/>
                </a:solidFill>
              </a:rPr>
              <a:t> húzó kötélerő) </a:t>
            </a:r>
          </a:p>
        </p:txBody>
      </p:sp>
      <p:sp>
        <p:nvSpPr>
          <p:cNvPr id="13" name="Szövegdoboz 12"/>
          <p:cNvSpPr txBox="1"/>
          <p:nvPr/>
        </p:nvSpPr>
        <p:spPr>
          <a:xfrm>
            <a:off x="4409208" y="3085145"/>
            <a:ext cx="47347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BC0000"/>
                </a:solidFill>
              </a:rPr>
              <a:t>K	(a </a:t>
            </a:r>
            <a:r>
              <a:rPr lang="hu-HU" sz="2000" b="1" u="sng" dirty="0">
                <a:solidFill>
                  <a:srgbClr val="BC0000"/>
                </a:solidFill>
              </a:rPr>
              <a:t>kötelet</a:t>
            </a:r>
            <a:r>
              <a:rPr lang="hu-HU" sz="2000" b="1" dirty="0">
                <a:solidFill>
                  <a:srgbClr val="BC0000"/>
                </a:solidFill>
              </a:rPr>
              <a:t> húzó „feszítő” erő,</a:t>
            </a:r>
            <a:br>
              <a:rPr lang="hu-HU" sz="2000" b="1" dirty="0">
                <a:solidFill>
                  <a:srgbClr val="BC0000"/>
                </a:solidFill>
              </a:rPr>
            </a:br>
            <a:r>
              <a:rPr lang="hu-HU" sz="2000" b="1" dirty="0">
                <a:solidFill>
                  <a:srgbClr val="BC0000"/>
                </a:solidFill>
              </a:rPr>
              <a:t>	melyet a teher fejt ki a kötélre) </a:t>
            </a:r>
          </a:p>
        </p:txBody>
      </p:sp>
    </p:spTree>
    <p:extLst>
      <p:ext uri="{BB962C8B-B14F-4D97-AF65-F5344CB8AC3E}">
        <p14:creationId xmlns:p14="http://schemas.microsoft.com/office/powerpoint/2010/main" val="32243890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pixabay.com/static/uploads/photo/2012/05/07/15/20/crane-48591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310" y="177801"/>
            <a:ext cx="6183515" cy="6573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églalap 3"/>
          <p:cNvSpPr/>
          <p:nvPr/>
        </p:nvSpPr>
        <p:spPr>
          <a:xfrm>
            <a:off x="3589700" y="2981600"/>
            <a:ext cx="396000" cy="1980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6" name="Egyenes összekötő nyíllal 5"/>
          <p:cNvCxnSpPr/>
          <p:nvPr/>
        </p:nvCxnSpPr>
        <p:spPr>
          <a:xfrm>
            <a:off x="3790800" y="39243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gyenes összekötő nyíllal 7"/>
          <p:cNvCxnSpPr/>
          <p:nvPr/>
        </p:nvCxnSpPr>
        <p:spPr>
          <a:xfrm flipV="1">
            <a:off x="3790800" y="23802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zövegdoboz 14"/>
          <p:cNvSpPr txBox="1"/>
          <p:nvPr/>
        </p:nvSpPr>
        <p:spPr>
          <a:xfrm>
            <a:off x="3790800" y="1790"/>
            <a:ext cx="53532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Elég tehát kiszámolnunk</a:t>
            </a:r>
            <a:b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teherre ható kötélerőt,</a:t>
            </a:r>
          </a:p>
          <a:p>
            <a:pPr algn="ctr"/>
            <a:endParaRPr lang="hu-HU" sz="24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és ugyanekkora erő feszíti majd a kötelet.</a:t>
            </a:r>
            <a:b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Ez azért könnyebbség, mert így</a:t>
            </a:r>
            <a:b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elég a teher erőit, mozgását vizsgálnunk.</a:t>
            </a:r>
          </a:p>
        </p:txBody>
      </p:sp>
      <p:sp>
        <p:nvSpPr>
          <p:cNvPr id="11" name="Szövegdoboz 10"/>
          <p:cNvSpPr txBox="1"/>
          <p:nvPr/>
        </p:nvSpPr>
        <p:spPr>
          <a:xfrm>
            <a:off x="4409208" y="2479207"/>
            <a:ext cx="4734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0000FF"/>
                </a:solidFill>
              </a:rPr>
              <a:t>K	(a </a:t>
            </a:r>
            <a:r>
              <a:rPr lang="hu-HU" sz="2000" b="1" u="sng" dirty="0">
                <a:solidFill>
                  <a:srgbClr val="0000FF"/>
                </a:solidFill>
              </a:rPr>
              <a:t>terhet</a:t>
            </a:r>
            <a:r>
              <a:rPr lang="hu-HU" sz="2000" b="1" dirty="0">
                <a:solidFill>
                  <a:srgbClr val="0000FF"/>
                </a:solidFill>
              </a:rPr>
              <a:t> húzza a kötél) </a:t>
            </a:r>
          </a:p>
        </p:txBody>
      </p:sp>
    </p:spTree>
    <p:extLst>
      <p:ext uri="{BB962C8B-B14F-4D97-AF65-F5344CB8AC3E}">
        <p14:creationId xmlns:p14="http://schemas.microsoft.com/office/powerpoint/2010/main" val="3892032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pixabay.com/static/uploads/photo/2012/05/07/15/20/crane-48591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310" y="177801"/>
            <a:ext cx="6183515" cy="6573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églalap 3"/>
          <p:cNvSpPr/>
          <p:nvPr/>
        </p:nvSpPr>
        <p:spPr>
          <a:xfrm>
            <a:off x="3589700" y="2981600"/>
            <a:ext cx="396000" cy="1980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6" name="Egyenes összekötő nyíllal 5"/>
          <p:cNvCxnSpPr/>
          <p:nvPr/>
        </p:nvCxnSpPr>
        <p:spPr>
          <a:xfrm>
            <a:off x="3790800" y="39243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gyenes összekötő nyíllal 7"/>
          <p:cNvCxnSpPr/>
          <p:nvPr/>
        </p:nvCxnSpPr>
        <p:spPr>
          <a:xfrm flipV="1">
            <a:off x="3790800" y="23802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zövegdoboz 14"/>
          <p:cNvSpPr txBox="1"/>
          <p:nvPr/>
        </p:nvSpPr>
        <p:spPr>
          <a:xfrm>
            <a:off x="4360428" y="2380200"/>
            <a:ext cx="47347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Elsőként válasszuk meg a</a:t>
            </a:r>
            <a:b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függőleges tengely pozitív irányát!</a:t>
            </a:r>
          </a:p>
        </p:txBody>
      </p:sp>
      <p:sp>
        <p:nvSpPr>
          <p:cNvPr id="2" name="Ellipszis 1"/>
          <p:cNvSpPr/>
          <p:nvPr/>
        </p:nvSpPr>
        <p:spPr>
          <a:xfrm>
            <a:off x="963974" y="3213100"/>
            <a:ext cx="419100" cy="4191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3600" dirty="0">
              <a:solidFill>
                <a:schemeClr val="tx1"/>
              </a:solidFill>
            </a:endParaRPr>
          </a:p>
        </p:txBody>
      </p:sp>
      <p:cxnSp>
        <p:nvCxnSpPr>
          <p:cNvPr id="9" name="Egyenes összekötő nyíllal 8"/>
          <p:cNvCxnSpPr/>
          <p:nvPr/>
        </p:nvCxnSpPr>
        <p:spPr>
          <a:xfrm flipV="1">
            <a:off x="703474" y="2641600"/>
            <a:ext cx="0" cy="15367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églalap 2">
            <a:extLst>
              <a:ext uri="{FF2B5EF4-FFF2-40B4-BE49-F238E27FC236}">
                <a16:creationId xmlns:a16="http://schemas.microsoft.com/office/drawing/2014/main" id="{57FCA1F6-CC42-4F9D-BEAA-014D657894AF}"/>
              </a:ext>
            </a:extLst>
          </p:cNvPr>
          <p:cNvSpPr/>
          <p:nvPr/>
        </p:nvSpPr>
        <p:spPr>
          <a:xfrm>
            <a:off x="961200" y="3052800"/>
            <a:ext cx="4395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u-HU" sz="4000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2806111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" grpId="0" animBg="1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pixabay.com/static/uploads/photo/2012/05/07/15/20/crane-48591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310" y="177801"/>
            <a:ext cx="6183515" cy="6573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églalap 3"/>
          <p:cNvSpPr/>
          <p:nvPr/>
        </p:nvSpPr>
        <p:spPr>
          <a:xfrm>
            <a:off x="3589700" y="2981600"/>
            <a:ext cx="396000" cy="1980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6" name="Egyenes összekötő nyíllal 5"/>
          <p:cNvCxnSpPr/>
          <p:nvPr/>
        </p:nvCxnSpPr>
        <p:spPr>
          <a:xfrm>
            <a:off x="3790800" y="39243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gyenes összekötő nyíllal 7"/>
          <p:cNvCxnSpPr/>
          <p:nvPr/>
        </p:nvCxnSpPr>
        <p:spPr>
          <a:xfrm flipV="1">
            <a:off x="3790800" y="23802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zövegdoboz 14"/>
          <p:cNvSpPr txBox="1"/>
          <p:nvPr/>
        </p:nvSpPr>
        <p:spPr>
          <a:xfrm>
            <a:off x="3985700" y="1790"/>
            <a:ext cx="51583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Legyen a teher tömege: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zövegdoboz 2"/>
              <p:cNvSpPr txBox="1"/>
              <p:nvPr/>
            </p:nvSpPr>
            <p:spPr>
              <a:xfrm>
                <a:off x="3985700" y="361950"/>
                <a:ext cx="515829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2400" b="0" i="1" smtClean="0">
                          <a:latin typeface="Cambria Math"/>
                        </a:rPr>
                        <m:t>𝑚</m:t>
                      </m:r>
                      <m:r>
                        <a:rPr lang="hu-HU" sz="2400" b="0" i="1" smtClean="0">
                          <a:latin typeface="Cambria Math"/>
                        </a:rPr>
                        <m:t>=200 </m:t>
                      </m:r>
                      <m:r>
                        <a:rPr lang="hu-HU" sz="2400" b="0" i="1" smtClean="0">
                          <a:latin typeface="Cambria Math"/>
                        </a:rPr>
                        <m:t>𝑘𝑔</m:t>
                      </m:r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3" name="Szövegdoboz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5700" y="361950"/>
                <a:ext cx="5158299" cy="461665"/>
              </a:xfrm>
              <a:prstGeom prst="rect">
                <a:avLst/>
              </a:prstGeom>
              <a:blipFill rotWithShape="1">
                <a:blip r:embed="rId3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Szövegdoboz 9"/>
              <p:cNvSpPr txBox="1"/>
              <p:nvPr/>
            </p:nvSpPr>
            <p:spPr>
              <a:xfrm>
                <a:off x="3985700" y="1495439"/>
                <a:ext cx="5158299" cy="725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2400" b="0" i="1" smtClean="0">
                          <a:latin typeface="Cambria Math"/>
                        </a:rPr>
                        <m:t>𝑔</m:t>
                      </m:r>
                      <m:r>
                        <a:rPr lang="hu-HU" sz="2400" b="0" i="1" smtClean="0">
                          <a:latin typeface="Cambria Math"/>
                        </a:rPr>
                        <m:t>=−10 </m:t>
                      </m:r>
                      <m:f>
                        <m:fPr>
                          <m:ctrlPr>
                            <a:rPr lang="hu-HU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2400" b="0" i="1" smtClean="0">
                              <a:latin typeface="Cambria Math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hu-HU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hu-HU" sz="2400" b="0" i="1" smtClean="0">
                                  <a:latin typeface="Cambria Math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hu-HU" sz="2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10" name="Szövegdoboz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5700" y="1495439"/>
                <a:ext cx="5158299" cy="72500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Szövegdoboz 10"/>
              <p:cNvSpPr txBox="1"/>
              <p:nvPr/>
            </p:nvSpPr>
            <p:spPr>
              <a:xfrm>
                <a:off x="3985699" y="3561796"/>
                <a:ext cx="5158299" cy="725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2400" b="0" i="1" smtClean="0">
                          <a:latin typeface="Cambria Math"/>
                        </a:rPr>
                        <m:t>𝑚</m:t>
                      </m:r>
                      <m:r>
                        <a:rPr lang="hu-HU" sz="2400" b="0" i="1" smtClean="0">
                          <a:latin typeface="Cambria Math"/>
                          <a:ea typeface="Cambria Math"/>
                        </a:rPr>
                        <m:t>⋅</m:t>
                      </m:r>
                      <m:r>
                        <a:rPr lang="hu-HU" sz="2400" b="0" i="1" smtClean="0">
                          <a:latin typeface="Cambria Math"/>
                          <a:ea typeface="Cambria Math"/>
                        </a:rPr>
                        <m:t>𝑔</m:t>
                      </m:r>
                      <m:r>
                        <a:rPr lang="hu-HU" sz="2400" b="0" i="1" smtClean="0">
                          <a:latin typeface="Cambria Math"/>
                        </a:rPr>
                        <m:t>=200 </m:t>
                      </m:r>
                      <m:r>
                        <a:rPr lang="hu-HU" sz="2400" b="0" i="1" smtClean="0">
                          <a:latin typeface="Cambria Math"/>
                        </a:rPr>
                        <m:t>𝑘𝑔</m:t>
                      </m:r>
                      <m:r>
                        <a:rPr lang="hu-HU" sz="2400" b="0" i="1" smtClean="0">
                          <a:latin typeface="Cambria Math"/>
                          <a:ea typeface="Cambria Math"/>
                        </a:rPr>
                        <m:t>⋅</m:t>
                      </m:r>
                      <m:d>
                        <m:dPr>
                          <m:ctrlPr>
                            <a:rPr lang="hu-HU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hu-HU" sz="2400" i="1">
                              <a:latin typeface="Cambria Math"/>
                            </a:rPr>
                            <m:t>−10 </m:t>
                          </m:r>
                          <m:f>
                            <m:fPr>
                              <m:ctrlPr>
                                <a:rPr lang="hu-HU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hu-HU" sz="2400" i="1">
                                  <a:latin typeface="Cambria Math"/>
                                </a:rPr>
                                <m:t>𝑚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hu-HU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hu-HU" sz="2400" i="1">
                                      <a:latin typeface="Cambria Math"/>
                                    </a:rPr>
                                    <m:t>𝑠</m:t>
                                  </m:r>
                                </m:e>
                                <m:sup>
                                  <m:r>
                                    <a:rPr lang="hu-HU" sz="24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d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11" name="Szövegdoboz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5699" y="3561796"/>
                <a:ext cx="5158299" cy="72500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Szövegdoboz 11"/>
              <p:cNvSpPr txBox="1"/>
              <p:nvPr/>
            </p:nvSpPr>
            <p:spPr>
              <a:xfrm>
                <a:off x="3985699" y="4343231"/>
                <a:ext cx="515830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2400" b="0" i="1" smtClean="0">
                          <a:latin typeface="Cambria Math"/>
                        </a:rPr>
                        <m:t>𝑚</m:t>
                      </m:r>
                      <m:r>
                        <a:rPr lang="hu-HU" sz="2400" b="0" i="1" smtClean="0">
                          <a:latin typeface="Cambria Math"/>
                          <a:ea typeface="Cambria Math"/>
                        </a:rPr>
                        <m:t>⋅</m:t>
                      </m:r>
                      <m:r>
                        <a:rPr lang="hu-HU" sz="2400" b="0" i="1" smtClean="0">
                          <a:latin typeface="Cambria Math"/>
                          <a:ea typeface="Cambria Math"/>
                        </a:rPr>
                        <m:t>𝑔</m:t>
                      </m:r>
                      <m:r>
                        <a:rPr lang="hu-HU" sz="2400" b="0" i="1" smtClean="0">
                          <a:latin typeface="Cambria Math"/>
                        </a:rPr>
                        <m:t>=−2000 </m:t>
                      </m:r>
                      <m:r>
                        <a:rPr lang="hu-HU" sz="2400" b="0" i="1" smtClean="0">
                          <a:latin typeface="Cambria Math"/>
                        </a:rPr>
                        <m:t>𝑁</m:t>
                      </m:r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12" name="Szövegdoboz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5699" y="4343231"/>
                <a:ext cx="5158301" cy="461665"/>
              </a:xfrm>
              <a:prstGeom prst="rect">
                <a:avLst/>
              </a:prstGeom>
              <a:blipFill rotWithShape="1">
                <a:blip r:embed="rId6"/>
                <a:stretch>
                  <a:fillRect b="-9211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églalap 6"/>
          <p:cNvSpPr/>
          <p:nvPr/>
        </p:nvSpPr>
        <p:spPr>
          <a:xfrm>
            <a:off x="3985700" y="4830296"/>
            <a:ext cx="51583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hu-HU" sz="2400" i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(ez mindaddig így lesz, amíg a választott pozitív irányunk felfelé van.</a:t>
            </a:r>
            <a:br>
              <a:rPr lang="hu-HU" sz="2400" i="1" dirty="0">
                <a:solidFill>
                  <a:prstClr val="black">
                    <a:lumMod val="75000"/>
                    <a:lumOff val="25000"/>
                  </a:prstClr>
                </a:solidFill>
              </a:rPr>
            </a:br>
            <a:r>
              <a:rPr lang="hu-HU" sz="2400" i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Bármerre, bárhogyan is mozog a teher!)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églalap 15"/>
              <p:cNvSpPr/>
              <p:nvPr/>
            </p:nvSpPr>
            <p:spPr>
              <a:xfrm>
                <a:off x="3985699" y="2267982"/>
                <a:ext cx="5158300" cy="12003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ctr"/>
                <a:r>
                  <a:rPr lang="hu-HU" sz="2400" i="1" dirty="0">
                    <a:solidFill>
                      <a:prstClr val="black">
                        <a:lumMod val="75000"/>
                        <a:lumOff val="25000"/>
                      </a:prstClr>
                    </a:solidFill>
                  </a:rPr>
                  <a:t>(azért negatív előjelű, mert a</a:t>
                </a:r>
                <a:br>
                  <a:rPr lang="hu-HU" sz="2400" i="1" dirty="0">
                    <a:solidFill>
                      <a:prstClr val="black">
                        <a:lumMod val="75000"/>
                        <a:lumOff val="25000"/>
                      </a:prstClr>
                    </a:solidFill>
                  </a:rPr>
                </a:br>
                <a14:m>
                  <m:oMath xmlns:m="http://schemas.openxmlformats.org/officeDocument/2006/math">
                    <m:r>
                      <a:rPr lang="hu-HU" sz="2400" b="0" i="1" smtClean="0"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r>
                  <a:rPr lang="hu-HU" sz="2400" i="1" dirty="0">
                    <a:solidFill>
                      <a:prstClr val="black">
                        <a:lumMod val="75000"/>
                        <a:lumOff val="25000"/>
                      </a:prstClr>
                    </a:solidFill>
                  </a:rPr>
                  <a:t> nehézségi gyorsulás iránya</a:t>
                </a:r>
                <a:br>
                  <a:rPr lang="hu-HU" sz="2400" i="1" dirty="0">
                    <a:solidFill>
                      <a:prstClr val="black">
                        <a:lumMod val="75000"/>
                        <a:lumOff val="25000"/>
                      </a:prstClr>
                    </a:solidFill>
                  </a:rPr>
                </a:br>
                <a:r>
                  <a:rPr lang="hu-HU" sz="2400" i="1" dirty="0">
                    <a:solidFill>
                      <a:prstClr val="black">
                        <a:lumMod val="75000"/>
                        <a:lumOff val="25000"/>
                      </a:prstClr>
                    </a:solidFill>
                  </a:rPr>
                  <a:t>a pozitív irányunkkal ellentétes)</a:t>
                </a:r>
              </a:p>
            </p:txBody>
          </p:sp>
        </mc:Choice>
        <mc:Fallback xmlns="">
          <p:sp>
            <p:nvSpPr>
              <p:cNvPr id="16" name="Téglalap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5699" y="2267982"/>
                <a:ext cx="5158300" cy="1200329"/>
              </a:xfrm>
              <a:prstGeom prst="rect">
                <a:avLst/>
              </a:prstGeom>
              <a:blipFill>
                <a:blip r:embed="rId7"/>
                <a:stretch>
                  <a:fillRect t="-4061" b="-10660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églalap 17"/>
          <p:cNvSpPr/>
          <p:nvPr/>
        </p:nvSpPr>
        <p:spPr>
          <a:xfrm>
            <a:off x="3985700" y="1111081"/>
            <a:ext cx="51582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hu-HU" sz="2400" i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és azt is tudjuk, hogy</a:t>
            </a:r>
          </a:p>
        </p:txBody>
      </p:sp>
      <p:sp>
        <p:nvSpPr>
          <p:cNvPr id="17" name="Ellipszis 16">
            <a:extLst>
              <a:ext uri="{FF2B5EF4-FFF2-40B4-BE49-F238E27FC236}">
                <a16:creationId xmlns:a16="http://schemas.microsoft.com/office/drawing/2014/main" id="{1EE99F12-8958-4BEA-B106-4CA7562F9206}"/>
              </a:ext>
            </a:extLst>
          </p:cNvPr>
          <p:cNvSpPr/>
          <p:nvPr/>
        </p:nvSpPr>
        <p:spPr>
          <a:xfrm>
            <a:off x="963974" y="3213100"/>
            <a:ext cx="419100" cy="4191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3600" dirty="0">
              <a:solidFill>
                <a:schemeClr val="tx1"/>
              </a:solidFill>
            </a:endParaRPr>
          </a:p>
        </p:txBody>
      </p:sp>
      <p:cxnSp>
        <p:nvCxnSpPr>
          <p:cNvPr id="19" name="Egyenes összekötő nyíllal 18">
            <a:extLst>
              <a:ext uri="{FF2B5EF4-FFF2-40B4-BE49-F238E27FC236}">
                <a16:creationId xmlns:a16="http://schemas.microsoft.com/office/drawing/2014/main" id="{5A2EF727-7B48-48E9-B727-22C7747BD983}"/>
              </a:ext>
            </a:extLst>
          </p:cNvPr>
          <p:cNvCxnSpPr/>
          <p:nvPr/>
        </p:nvCxnSpPr>
        <p:spPr>
          <a:xfrm flipV="1">
            <a:off x="703474" y="2641600"/>
            <a:ext cx="0" cy="15367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églalap 19">
            <a:extLst>
              <a:ext uri="{FF2B5EF4-FFF2-40B4-BE49-F238E27FC236}">
                <a16:creationId xmlns:a16="http://schemas.microsoft.com/office/drawing/2014/main" id="{79CF260F-5942-4D84-8C5B-E2F1EA877E9E}"/>
              </a:ext>
            </a:extLst>
          </p:cNvPr>
          <p:cNvSpPr/>
          <p:nvPr/>
        </p:nvSpPr>
        <p:spPr>
          <a:xfrm>
            <a:off x="961200" y="3052800"/>
            <a:ext cx="4395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u-HU" sz="4000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3801865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3" grpId="0"/>
      <p:bldP spid="10" grpId="0"/>
      <p:bldP spid="11" grpId="0"/>
      <p:bldP spid="12" grpId="0"/>
      <p:bldP spid="7" grpId="0"/>
      <p:bldP spid="16" grpId="0"/>
      <p:bldP spid="1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pixabay.com/static/uploads/photo/2012/05/07/15/20/crane-48591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310" y="177801"/>
            <a:ext cx="6183515" cy="6573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églalap 3"/>
          <p:cNvSpPr/>
          <p:nvPr/>
        </p:nvSpPr>
        <p:spPr>
          <a:xfrm>
            <a:off x="3589700" y="2981600"/>
            <a:ext cx="396000" cy="1980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6" name="Egyenes összekötő nyíllal 5"/>
          <p:cNvCxnSpPr/>
          <p:nvPr/>
        </p:nvCxnSpPr>
        <p:spPr>
          <a:xfrm>
            <a:off x="3790800" y="39243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gyenes összekötő nyíllal 7"/>
          <p:cNvCxnSpPr/>
          <p:nvPr/>
        </p:nvCxnSpPr>
        <p:spPr>
          <a:xfrm flipV="1">
            <a:off x="3790800" y="23802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zövegdoboz 14"/>
          <p:cNvSpPr txBox="1"/>
          <p:nvPr/>
        </p:nvSpPr>
        <p:spPr>
          <a:xfrm>
            <a:off x="3985702" y="179590"/>
            <a:ext cx="51582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 eset: a teher áll</a:t>
            </a:r>
          </a:p>
        </p:txBody>
      </p:sp>
      <p:sp>
        <p:nvSpPr>
          <p:cNvPr id="11" name="Szövegdoboz 10"/>
          <p:cNvSpPr txBox="1"/>
          <p:nvPr/>
        </p:nvSpPr>
        <p:spPr>
          <a:xfrm>
            <a:off x="4079008" y="2479207"/>
            <a:ext cx="4734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0000FF"/>
                </a:solidFill>
              </a:rPr>
              <a:t>K</a:t>
            </a:r>
          </a:p>
        </p:txBody>
      </p:sp>
      <p:sp>
        <p:nvSpPr>
          <p:cNvPr id="9" name="Szövegdoboz 8"/>
          <p:cNvSpPr txBox="1"/>
          <p:nvPr/>
        </p:nvSpPr>
        <p:spPr>
          <a:xfrm>
            <a:off x="4079008" y="4012245"/>
            <a:ext cx="7215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0000FF"/>
                </a:solidFill>
              </a:rPr>
              <a:t>m·g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zövegdoboz 2"/>
              <p:cNvSpPr txBox="1"/>
              <p:nvPr/>
            </p:nvSpPr>
            <p:spPr>
              <a:xfrm>
                <a:off x="3985700" y="6178550"/>
                <a:ext cx="5158300" cy="4735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hu-HU" sz="2400" b="0" i="0" smtClean="0">
                          <a:solidFill>
                            <a:srgbClr val="0000FF"/>
                          </a:solidFill>
                          <a:latin typeface="Cambria Math"/>
                        </a:rPr>
                        <m:t>K</m:t>
                      </m:r>
                      <m:r>
                        <a:rPr lang="hu-HU" sz="2400" b="0" i="0" smtClean="0">
                          <a:latin typeface="Cambria Math"/>
                        </a:rPr>
                        <m:t>=2000 </m:t>
                      </m:r>
                      <m:r>
                        <m:rPr>
                          <m:sty m:val="p"/>
                        </m:rPr>
                        <a:rPr lang="hu-HU" sz="2400" b="0" i="0" smtClean="0">
                          <a:latin typeface="Cambria Math"/>
                        </a:rPr>
                        <m:t>N</m:t>
                      </m:r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3" name="Szövegdoboz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5700" y="6178550"/>
                <a:ext cx="5158300" cy="47359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Szövegdoboz 12"/>
              <p:cNvSpPr txBox="1"/>
              <p:nvPr/>
            </p:nvSpPr>
            <p:spPr>
              <a:xfrm>
                <a:off x="3985701" y="5362058"/>
                <a:ext cx="5158300" cy="4735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hu-HU" sz="2400" b="0" i="0" smtClean="0">
                          <a:solidFill>
                            <a:srgbClr val="0000FF"/>
                          </a:solidFill>
                          <a:latin typeface="Cambria Math"/>
                        </a:rPr>
                        <m:t>K</m:t>
                      </m:r>
                      <m:r>
                        <a:rPr lang="hu-HU" sz="2400" b="0" i="0" smtClean="0">
                          <a:latin typeface="Cambria Math"/>
                        </a:rPr>
                        <m:t>−2000 </m:t>
                      </m:r>
                      <m:r>
                        <m:rPr>
                          <m:sty m:val="p"/>
                        </m:rPr>
                        <a:rPr lang="hu-HU" sz="2400" b="0" i="0" smtClean="0">
                          <a:latin typeface="Cambria Math"/>
                        </a:rPr>
                        <m:t>N</m:t>
                      </m:r>
                      <m:r>
                        <a:rPr lang="hu-HU" sz="2400" b="0" i="0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13" name="Szövegdoboz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5701" y="5362058"/>
                <a:ext cx="5158300" cy="47359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Szövegdoboz 13"/>
              <p:cNvSpPr txBox="1"/>
              <p:nvPr/>
            </p:nvSpPr>
            <p:spPr>
              <a:xfrm>
                <a:off x="3985701" y="4380467"/>
                <a:ext cx="5158300" cy="725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hu-HU" sz="2400" b="0" i="0" smtClean="0">
                          <a:solidFill>
                            <a:srgbClr val="0000FF"/>
                          </a:solidFill>
                          <a:latin typeface="Cambria Math"/>
                        </a:rPr>
                        <m:t>K</m:t>
                      </m:r>
                      <m:r>
                        <a:rPr lang="hu-HU" sz="2400" b="0" i="0" smtClean="0">
                          <a:latin typeface="Cambria Math"/>
                        </a:rPr>
                        <m:t>+200 </m:t>
                      </m:r>
                      <m:r>
                        <m:rPr>
                          <m:sty m:val="p"/>
                        </m:rPr>
                        <a:rPr lang="hu-HU" sz="2400" b="0" i="0" smtClean="0">
                          <a:latin typeface="Cambria Math"/>
                        </a:rPr>
                        <m:t>kg</m:t>
                      </m:r>
                      <m:r>
                        <a:rPr lang="hu-HU" sz="2400" b="0" i="1" smtClean="0">
                          <a:latin typeface="Cambria Math"/>
                          <a:ea typeface="Cambria Math"/>
                        </a:rPr>
                        <m:t>⋅</m:t>
                      </m:r>
                      <m:d>
                        <m:dPr>
                          <m:ctrlPr>
                            <a:rPr lang="hu-HU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hu-HU" sz="2400" b="0" i="1" smtClean="0">
                              <a:latin typeface="Cambria Math"/>
                              <a:ea typeface="Cambria Math"/>
                            </a:rPr>
                            <m:t>−10</m:t>
                          </m:r>
                          <m:f>
                            <m:fPr>
                              <m:ctrlPr>
                                <a:rPr lang="hu-HU" sz="24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hu-HU" sz="2400" b="0" i="1" smtClean="0">
                                  <a:latin typeface="Cambria Math"/>
                                  <a:ea typeface="Cambria Math"/>
                                </a:rPr>
                                <m:t>𝑚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hu-HU" sz="2400" b="0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hu-HU" sz="2400" b="0" i="1" smtClean="0">
                                      <a:latin typeface="Cambria Math"/>
                                      <a:ea typeface="Cambria Math"/>
                                    </a:rPr>
                                    <m:t>𝑠</m:t>
                                  </m:r>
                                </m:e>
                                <m:sup>
                                  <m:r>
                                    <a:rPr lang="hu-HU" sz="2400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d>
                      <m:r>
                        <a:rPr lang="hu-HU" sz="2400" b="0" i="0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14" name="Szövegdoboz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5701" y="4380467"/>
                <a:ext cx="5158300" cy="72500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Szövegdoboz 15"/>
              <p:cNvSpPr txBox="1"/>
              <p:nvPr/>
            </p:nvSpPr>
            <p:spPr>
              <a:xfrm>
                <a:off x="3985701" y="3807860"/>
                <a:ext cx="51583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hu-HU" sz="2400" b="0" i="0" smtClean="0">
                          <a:solidFill>
                            <a:srgbClr val="0000FF"/>
                          </a:solidFill>
                          <a:latin typeface="Cambria Math"/>
                        </a:rPr>
                        <m:t>K</m:t>
                      </m:r>
                      <m:r>
                        <a:rPr lang="hu-HU" sz="2400" b="0" i="0" smtClean="0">
                          <a:latin typeface="Cambria Math"/>
                        </a:rPr>
                        <m:t>+</m:t>
                      </m:r>
                      <m:r>
                        <a:rPr lang="hu-HU" sz="2400" b="0" i="1" smtClean="0">
                          <a:latin typeface="Cambria Math"/>
                        </a:rPr>
                        <m:t>𝑚</m:t>
                      </m:r>
                      <m:r>
                        <a:rPr lang="hu-HU" sz="2400" b="0" i="1" smtClean="0">
                          <a:latin typeface="Cambria Math"/>
                          <a:ea typeface="Cambria Math"/>
                        </a:rPr>
                        <m:t>⋅</m:t>
                      </m:r>
                      <m:r>
                        <a:rPr lang="hu-HU" sz="2400" b="0" i="1" smtClean="0">
                          <a:latin typeface="Cambria Math"/>
                          <a:ea typeface="Cambria Math"/>
                        </a:rPr>
                        <m:t>𝑔</m:t>
                      </m:r>
                      <m:r>
                        <a:rPr lang="hu-HU" sz="2400" b="0" i="0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16" name="Szövegdoboz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5701" y="3807860"/>
                <a:ext cx="5158300" cy="461665"/>
              </a:xfrm>
              <a:prstGeom prst="rect">
                <a:avLst/>
              </a:prstGeom>
              <a:blipFill rotWithShape="1">
                <a:blip r:embed="rId6"/>
                <a:stretch>
                  <a:fillRect b="-10667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églalap 6"/>
              <p:cNvSpPr/>
              <p:nvPr/>
            </p:nvSpPr>
            <p:spPr>
              <a:xfrm>
                <a:off x="3985702" y="2206282"/>
                <a:ext cx="5158299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40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Σ</m:t>
                      </m:r>
                      <m:r>
                        <a:rPr lang="hu-HU" sz="2400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𝐹</m:t>
                      </m:r>
                      <m:r>
                        <a:rPr lang="hu-HU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=0</m:t>
                      </m:r>
                    </m:oMath>
                  </m:oMathPara>
                </a14:m>
                <a:endParaRPr lang="hu-H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Téglalap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5702" y="2206282"/>
                <a:ext cx="5158299" cy="46166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églalap 17"/>
              <p:cNvSpPr/>
              <p:nvPr/>
            </p:nvSpPr>
            <p:spPr>
              <a:xfrm>
                <a:off x="3985700" y="3223568"/>
                <a:ext cx="5158299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40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Σ</m:t>
                      </m:r>
                      <m:r>
                        <a:rPr lang="hu-HU" sz="2400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𝐹</m:t>
                      </m:r>
                      <m:r>
                        <a:rPr lang="hu-HU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sSub>
                        <m:sSubPr>
                          <m:ctrlPr>
                            <a:rPr lang="hu-HU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hu-HU" sz="24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𝐹</m:t>
                          </m:r>
                        </m:e>
                        <m:sub>
                          <m:r>
                            <a:rPr lang="hu-HU" sz="24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1</m:t>
                          </m:r>
                        </m:sub>
                      </m:sSub>
                      <m:r>
                        <a:rPr lang="hu-HU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hu-HU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hu-HU" sz="2400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𝐹</m:t>
                          </m:r>
                        </m:e>
                        <m:sub>
                          <m:r>
                            <a:rPr lang="hu-HU" sz="24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b>
                      </m:sSub>
                      <m:r>
                        <a:rPr lang="hu-HU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=0</m:t>
                      </m:r>
                    </m:oMath>
                  </m:oMathPara>
                </a14:m>
                <a:endParaRPr lang="hu-H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Téglalap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5700" y="3223568"/>
                <a:ext cx="5158299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églalap 18"/>
              <p:cNvSpPr/>
              <p:nvPr/>
            </p:nvSpPr>
            <p:spPr>
              <a:xfrm>
                <a:off x="3985702" y="2661185"/>
                <a:ext cx="5158298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ctr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400" i="1"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latin typeface="Cambria Math"/>
                        <a:ea typeface="Cambria Math"/>
                      </a:rPr>
                      <m:t>Σ</m:t>
                    </m:r>
                    <m:r>
                      <a:rPr lang="hu-HU" sz="2400" i="1"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latin typeface="Cambria Math"/>
                        <a:ea typeface="Cambria Math"/>
                      </a:rPr>
                      <m:t>𝐹</m:t>
                    </m:r>
                  </m:oMath>
                </a14:m>
                <a:r>
                  <a:rPr lang="hu-HU" sz="2400" i="1" dirty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Calibri" panose="020F0502020204030204" pitchFamily="34" charset="0"/>
                  </a:rPr>
                  <a:t> a testre ható erők </a:t>
                </a:r>
                <a:r>
                  <a:rPr lang="hu-HU" sz="2400" i="1" u="sng" dirty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Calibri" panose="020F0502020204030204" pitchFamily="34" charset="0"/>
                  </a:rPr>
                  <a:t>összege</a:t>
                </a:r>
                <a:endParaRPr lang="hu-HU" sz="2400" i="1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9" name="Téglalap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5702" y="2661185"/>
                <a:ext cx="5158298" cy="461665"/>
              </a:xfrm>
              <a:prstGeom prst="rect">
                <a:avLst/>
              </a:prstGeom>
              <a:blipFill rotWithShape="1">
                <a:blip r:embed="rId9"/>
                <a:stretch>
                  <a:fillRect t="-10667" b="-30667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églalap 20"/>
              <p:cNvSpPr/>
              <p:nvPr/>
            </p:nvSpPr>
            <p:spPr>
              <a:xfrm>
                <a:off x="3985702" y="1706517"/>
                <a:ext cx="5158299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40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Σ</m:t>
                      </m:r>
                      <m:r>
                        <a:rPr lang="hu-HU" sz="2400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𝐹</m:t>
                      </m:r>
                      <m:r>
                        <a:rPr lang="hu-HU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hu-HU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𝑚</m:t>
                      </m:r>
                      <m:r>
                        <a:rPr lang="hu-HU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  <m:r>
                        <a:rPr lang="hu-HU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𝑎</m:t>
                      </m:r>
                    </m:oMath>
                  </m:oMathPara>
                </a14:m>
                <a:endParaRPr lang="hu-H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1" name="Téglalap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5702" y="1706517"/>
                <a:ext cx="5158299" cy="46166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églalap 21"/>
              <p:cNvSpPr/>
              <p:nvPr/>
            </p:nvSpPr>
            <p:spPr>
              <a:xfrm>
                <a:off x="3985702" y="1126782"/>
                <a:ext cx="5158299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𝑎</m:t>
                      </m:r>
                      <m:r>
                        <a:rPr lang="hu-HU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=0</m:t>
                      </m:r>
                    </m:oMath>
                  </m:oMathPara>
                </a14:m>
                <a:endParaRPr lang="hu-H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2" name="Téglalap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5702" y="1126782"/>
                <a:ext cx="5158299" cy="46166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Ellipszis 19">
            <a:extLst>
              <a:ext uri="{FF2B5EF4-FFF2-40B4-BE49-F238E27FC236}">
                <a16:creationId xmlns:a16="http://schemas.microsoft.com/office/drawing/2014/main" id="{FC6B23CA-4220-491C-A4E0-91637CE5C8A9}"/>
              </a:ext>
            </a:extLst>
          </p:cNvPr>
          <p:cNvSpPr/>
          <p:nvPr/>
        </p:nvSpPr>
        <p:spPr>
          <a:xfrm>
            <a:off x="963974" y="3213100"/>
            <a:ext cx="419100" cy="4191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3600" dirty="0">
              <a:solidFill>
                <a:schemeClr val="tx1"/>
              </a:solidFill>
            </a:endParaRPr>
          </a:p>
        </p:txBody>
      </p:sp>
      <p:cxnSp>
        <p:nvCxnSpPr>
          <p:cNvPr id="23" name="Egyenes összekötő nyíllal 22">
            <a:extLst>
              <a:ext uri="{FF2B5EF4-FFF2-40B4-BE49-F238E27FC236}">
                <a16:creationId xmlns:a16="http://schemas.microsoft.com/office/drawing/2014/main" id="{3259E98D-28AC-4492-8B2C-DD836FDD40B7}"/>
              </a:ext>
            </a:extLst>
          </p:cNvPr>
          <p:cNvCxnSpPr/>
          <p:nvPr/>
        </p:nvCxnSpPr>
        <p:spPr>
          <a:xfrm flipV="1">
            <a:off x="703474" y="2641600"/>
            <a:ext cx="0" cy="15367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églalap 23">
            <a:extLst>
              <a:ext uri="{FF2B5EF4-FFF2-40B4-BE49-F238E27FC236}">
                <a16:creationId xmlns:a16="http://schemas.microsoft.com/office/drawing/2014/main" id="{A055D796-FDE2-459C-9318-DF86D0493D8B}"/>
              </a:ext>
            </a:extLst>
          </p:cNvPr>
          <p:cNvSpPr/>
          <p:nvPr/>
        </p:nvSpPr>
        <p:spPr>
          <a:xfrm>
            <a:off x="961200" y="3052800"/>
            <a:ext cx="4395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u-HU" sz="4000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2769735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3" grpId="0"/>
      <p:bldP spid="14" grpId="0"/>
      <p:bldP spid="16" grpId="0"/>
      <p:bldP spid="7" grpId="0"/>
      <p:bldP spid="18" grpId="0"/>
      <p:bldP spid="19" grpId="0"/>
      <p:bldP spid="21" grpId="0"/>
      <p:bldP spid="2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pixabay.com/static/uploads/photo/2012/05/07/15/20/crane-48591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310" y="177801"/>
            <a:ext cx="6183515" cy="6573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églalap 3"/>
          <p:cNvSpPr/>
          <p:nvPr/>
        </p:nvSpPr>
        <p:spPr>
          <a:xfrm>
            <a:off x="3589700" y="2981600"/>
            <a:ext cx="396000" cy="1980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6" name="Egyenes összekötő nyíllal 5"/>
          <p:cNvCxnSpPr/>
          <p:nvPr/>
        </p:nvCxnSpPr>
        <p:spPr>
          <a:xfrm>
            <a:off x="3790800" y="39243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gyenes összekötő nyíllal 7"/>
          <p:cNvCxnSpPr/>
          <p:nvPr/>
        </p:nvCxnSpPr>
        <p:spPr>
          <a:xfrm flipV="1">
            <a:off x="3790800" y="23802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zövegdoboz 14"/>
          <p:cNvSpPr txBox="1"/>
          <p:nvPr/>
        </p:nvSpPr>
        <p:spPr>
          <a:xfrm>
            <a:off x="3985700" y="1790"/>
            <a:ext cx="51583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 eset:</a:t>
            </a:r>
            <a:b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teher áll</a:t>
            </a:r>
          </a:p>
        </p:txBody>
      </p:sp>
      <p:sp>
        <p:nvSpPr>
          <p:cNvPr id="11" name="Szövegdoboz 10"/>
          <p:cNvSpPr txBox="1"/>
          <p:nvPr/>
        </p:nvSpPr>
        <p:spPr>
          <a:xfrm>
            <a:off x="4079008" y="2479207"/>
            <a:ext cx="4734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0000FF"/>
                </a:solidFill>
              </a:rPr>
              <a:t>K</a:t>
            </a:r>
          </a:p>
        </p:txBody>
      </p:sp>
      <p:sp>
        <p:nvSpPr>
          <p:cNvPr id="9" name="Szövegdoboz 8"/>
          <p:cNvSpPr txBox="1"/>
          <p:nvPr/>
        </p:nvSpPr>
        <p:spPr>
          <a:xfrm>
            <a:off x="4079008" y="4012245"/>
            <a:ext cx="4734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0000FF"/>
                </a:solidFill>
              </a:rPr>
              <a:t>m·g</a:t>
            </a:r>
          </a:p>
        </p:txBody>
      </p:sp>
      <p:cxnSp>
        <p:nvCxnSpPr>
          <p:cNvPr id="13" name="Egyenes összekötő nyíllal 12"/>
          <p:cNvCxnSpPr/>
          <p:nvPr/>
        </p:nvCxnSpPr>
        <p:spPr>
          <a:xfrm>
            <a:off x="3790800" y="3009900"/>
            <a:ext cx="0" cy="576000"/>
          </a:xfrm>
          <a:prstGeom prst="straightConnector1">
            <a:avLst/>
          </a:prstGeom>
          <a:ln w="50800">
            <a:solidFill>
              <a:srgbClr val="BC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zövegdoboz 13"/>
          <p:cNvSpPr txBox="1"/>
          <p:nvPr/>
        </p:nvSpPr>
        <p:spPr>
          <a:xfrm>
            <a:off x="4079008" y="3085145"/>
            <a:ext cx="4734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BC0000"/>
                </a:solidFill>
              </a:rPr>
              <a:t>K	(a </a:t>
            </a:r>
            <a:r>
              <a:rPr lang="hu-HU" sz="2000" b="1" u="sng" dirty="0">
                <a:solidFill>
                  <a:srgbClr val="BC0000"/>
                </a:solidFill>
              </a:rPr>
              <a:t>kötelet</a:t>
            </a:r>
            <a:r>
              <a:rPr lang="hu-HU" sz="2000" b="1" dirty="0">
                <a:solidFill>
                  <a:srgbClr val="BC0000"/>
                </a:solidFill>
              </a:rPr>
              <a:t> húzó „feszítő” erő)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églalap 2"/>
              <p:cNvSpPr/>
              <p:nvPr/>
            </p:nvSpPr>
            <p:spPr>
              <a:xfrm>
                <a:off x="4528456" y="3667204"/>
                <a:ext cx="4615543" cy="19389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ctr"/>
                <a:r>
                  <a:rPr lang="hu-HU" sz="2400" i="1" dirty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Calibri" panose="020F0502020204030204" pitchFamily="34" charset="0"/>
                  </a:rPr>
                  <a:t>a </a:t>
                </a:r>
                <a14:m>
                  <m:oMath xmlns:m="http://schemas.openxmlformats.org/officeDocument/2006/math">
                    <m:r>
                      <a:rPr lang="hu-HU" sz="2400" b="0" i="1" smtClean="0">
                        <a:solidFill>
                          <a:srgbClr val="BC0000"/>
                        </a:solidFill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hu-HU" sz="2400" i="1" dirty="0">
                    <a:solidFill>
                      <a:srgbClr val="BC0000"/>
                    </a:solidFill>
                    <a:latin typeface="Calibri" panose="020F0502020204030204" pitchFamily="34" charset="0"/>
                  </a:rPr>
                  <a:t> </a:t>
                </a:r>
                <a:r>
                  <a:rPr lang="hu-HU" sz="2400" i="1" dirty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Calibri" panose="020F0502020204030204" pitchFamily="34" charset="0"/>
                  </a:rPr>
                  <a:t>„kötelet feszítő erő”</a:t>
                </a:r>
              </a:p>
              <a:p>
                <a:pPr lvl="0" algn="ctr"/>
                <a:r>
                  <a:rPr lang="hu-HU" sz="2400" i="1" dirty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Calibri" panose="020F0502020204030204" pitchFamily="34" charset="0"/>
                  </a:rPr>
                  <a:t>ezzel mindig ellentétes irányú,</a:t>
                </a:r>
                <a:br>
                  <a:rPr lang="hu-HU" sz="2400" i="1" dirty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Calibri" panose="020F0502020204030204" pitchFamily="34" charset="0"/>
                  </a:rPr>
                </a:br>
                <a:r>
                  <a:rPr lang="hu-HU" sz="2400" i="1" dirty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Calibri" panose="020F0502020204030204" pitchFamily="34" charset="0"/>
                  </a:rPr>
                  <a:t>tehát lefelé mutat.</a:t>
                </a:r>
              </a:p>
              <a:p>
                <a:pPr lvl="0" algn="ctr"/>
                <a:r>
                  <a:rPr lang="hu-HU" sz="2400" i="1" dirty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Calibri" panose="020F0502020204030204" pitchFamily="34" charset="0"/>
                  </a:rPr>
                  <a:t>A választott pozitív irányunk alapján:</a:t>
                </a:r>
              </a:p>
            </p:txBody>
          </p:sp>
        </mc:Choice>
        <mc:Fallback xmlns="">
          <p:sp>
            <p:nvSpPr>
              <p:cNvPr id="3" name="Téglalap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8456" y="3667204"/>
                <a:ext cx="4615543" cy="1938992"/>
              </a:xfrm>
              <a:prstGeom prst="rect">
                <a:avLst/>
              </a:prstGeom>
              <a:blipFill rotWithShape="1">
                <a:blip r:embed="rId3"/>
                <a:stretch>
                  <a:fillRect t="-2516" b="-6289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Szövegdoboz 15"/>
              <p:cNvSpPr txBox="1"/>
              <p:nvPr/>
            </p:nvSpPr>
            <p:spPr>
              <a:xfrm>
                <a:off x="5239656" y="5768587"/>
                <a:ext cx="3904343" cy="4735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hu-HU" sz="2400" b="0" i="0" smtClean="0">
                          <a:solidFill>
                            <a:srgbClr val="BC0000"/>
                          </a:solidFill>
                          <a:latin typeface="Cambria Math"/>
                        </a:rPr>
                        <m:t>K</m:t>
                      </m:r>
                      <m:r>
                        <a:rPr lang="hu-HU" sz="2400" b="0" i="0" smtClean="0">
                          <a:latin typeface="Cambria Math"/>
                        </a:rPr>
                        <m:t>=</m:t>
                      </m:r>
                      <m:r>
                        <a:rPr lang="hu-HU" sz="2400" b="0" i="0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hu-HU" sz="2400" b="0" i="0" smtClean="0">
                          <a:latin typeface="Cambria Math"/>
                        </a:rPr>
                        <m:t>2000 </m:t>
                      </m:r>
                      <m:r>
                        <m:rPr>
                          <m:sty m:val="p"/>
                        </m:rPr>
                        <a:rPr lang="hu-HU" sz="2400" b="0" i="0" smtClean="0">
                          <a:latin typeface="Cambria Math"/>
                        </a:rPr>
                        <m:t>N</m:t>
                      </m:r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16" name="Szövegdoboz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9656" y="5768587"/>
                <a:ext cx="3904343" cy="47359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Szövegdoboz 16"/>
              <p:cNvSpPr txBox="1"/>
              <p:nvPr/>
            </p:nvSpPr>
            <p:spPr>
              <a:xfrm>
                <a:off x="3985700" y="2075870"/>
                <a:ext cx="5158300" cy="4735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hu-HU" sz="2400" b="0" i="0" smtClean="0">
                          <a:solidFill>
                            <a:srgbClr val="0000FF"/>
                          </a:solidFill>
                          <a:latin typeface="Cambria Math"/>
                        </a:rPr>
                        <m:t>K</m:t>
                      </m:r>
                      <m:r>
                        <a:rPr lang="hu-HU" sz="2400" b="0" i="0" smtClean="0">
                          <a:latin typeface="Cambria Math"/>
                        </a:rPr>
                        <m:t>=2000 </m:t>
                      </m:r>
                      <m:r>
                        <m:rPr>
                          <m:sty m:val="p"/>
                        </m:rPr>
                        <a:rPr lang="hu-HU" sz="2400" b="0" i="0" smtClean="0">
                          <a:latin typeface="Cambria Math"/>
                        </a:rPr>
                        <m:t>N</m:t>
                      </m:r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17" name="Szövegdoboz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5700" y="2075870"/>
                <a:ext cx="5158300" cy="47359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Ellipszis 17">
            <a:extLst>
              <a:ext uri="{FF2B5EF4-FFF2-40B4-BE49-F238E27FC236}">
                <a16:creationId xmlns:a16="http://schemas.microsoft.com/office/drawing/2014/main" id="{08E17712-6D41-46C9-8E92-85227574011D}"/>
              </a:ext>
            </a:extLst>
          </p:cNvPr>
          <p:cNvSpPr/>
          <p:nvPr/>
        </p:nvSpPr>
        <p:spPr>
          <a:xfrm>
            <a:off x="963974" y="3213100"/>
            <a:ext cx="419100" cy="4191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3600" dirty="0">
              <a:solidFill>
                <a:schemeClr val="tx1"/>
              </a:solidFill>
            </a:endParaRPr>
          </a:p>
        </p:txBody>
      </p:sp>
      <p:cxnSp>
        <p:nvCxnSpPr>
          <p:cNvPr id="19" name="Egyenes összekötő nyíllal 18">
            <a:extLst>
              <a:ext uri="{FF2B5EF4-FFF2-40B4-BE49-F238E27FC236}">
                <a16:creationId xmlns:a16="http://schemas.microsoft.com/office/drawing/2014/main" id="{158966D2-9810-4684-AD5E-7802AD617683}"/>
              </a:ext>
            </a:extLst>
          </p:cNvPr>
          <p:cNvCxnSpPr/>
          <p:nvPr/>
        </p:nvCxnSpPr>
        <p:spPr>
          <a:xfrm flipV="1">
            <a:off x="703474" y="2641600"/>
            <a:ext cx="0" cy="15367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églalap 19">
            <a:extLst>
              <a:ext uri="{FF2B5EF4-FFF2-40B4-BE49-F238E27FC236}">
                <a16:creationId xmlns:a16="http://schemas.microsoft.com/office/drawing/2014/main" id="{01936FDC-683D-44D5-AE63-D2E7AFE73D33}"/>
              </a:ext>
            </a:extLst>
          </p:cNvPr>
          <p:cNvSpPr/>
          <p:nvPr/>
        </p:nvSpPr>
        <p:spPr>
          <a:xfrm>
            <a:off x="961200" y="3052800"/>
            <a:ext cx="4395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u-HU" sz="4000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3950551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3" grpId="0"/>
      <p:bldP spid="16" grpId="0"/>
      <p:bldP spid="1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pixabay.com/static/uploads/photo/2012/05/07/15/20/crane-48591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310" y="177801"/>
            <a:ext cx="6183515" cy="6573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églalap 3"/>
          <p:cNvSpPr/>
          <p:nvPr/>
        </p:nvSpPr>
        <p:spPr>
          <a:xfrm>
            <a:off x="3589700" y="2981600"/>
            <a:ext cx="396000" cy="1980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6" name="Egyenes összekötő nyíllal 5"/>
          <p:cNvCxnSpPr/>
          <p:nvPr/>
        </p:nvCxnSpPr>
        <p:spPr>
          <a:xfrm>
            <a:off x="3790800" y="39243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gyenes összekötő nyíllal 7"/>
          <p:cNvCxnSpPr/>
          <p:nvPr/>
        </p:nvCxnSpPr>
        <p:spPr>
          <a:xfrm flipV="1">
            <a:off x="3790800" y="23802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zövegdoboz 14"/>
          <p:cNvSpPr txBox="1"/>
          <p:nvPr/>
        </p:nvSpPr>
        <p:spPr>
          <a:xfrm>
            <a:off x="3790800" y="1790"/>
            <a:ext cx="53532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2. eset:</a:t>
            </a:r>
            <a:b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teher állandó sebességgel halad felfelé</a:t>
            </a:r>
          </a:p>
        </p:txBody>
      </p:sp>
      <p:sp>
        <p:nvSpPr>
          <p:cNvPr id="11" name="Szövegdoboz 10"/>
          <p:cNvSpPr txBox="1"/>
          <p:nvPr/>
        </p:nvSpPr>
        <p:spPr>
          <a:xfrm>
            <a:off x="4079008" y="2479207"/>
            <a:ext cx="4734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0000FF"/>
                </a:solidFill>
              </a:rPr>
              <a:t>K</a:t>
            </a:r>
          </a:p>
        </p:txBody>
      </p:sp>
      <p:sp>
        <p:nvSpPr>
          <p:cNvPr id="9" name="Szövegdoboz 8"/>
          <p:cNvSpPr txBox="1"/>
          <p:nvPr/>
        </p:nvSpPr>
        <p:spPr>
          <a:xfrm>
            <a:off x="4079008" y="4012245"/>
            <a:ext cx="4734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0000FF"/>
                </a:solidFill>
              </a:rPr>
              <a:t>m·g</a:t>
            </a:r>
          </a:p>
        </p:txBody>
      </p:sp>
      <p:cxnSp>
        <p:nvCxnSpPr>
          <p:cNvPr id="13" name="Egyenes összekötő nyíllal 12"/>
          <p:cNvCxnSpPr/>
          <p:nvPr/>
        </p:nvCxnSpPr>
        <p:spPr>
          <a:xfrm>
            <a:off x="3790800" y="3009900"/>
            <a:ext cx="0" cy="576000"/>
          </a:xfrm>
          <a:prstGeom prst="straightConnector1">
            <a:avLst/>
          </a:prstGeom>
          <a:ln w="50800">
            <a:solidFill>
              <a:srgbClr val="BC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zövegdoboz 13"/>
          <p:cNvSpPr txBox="1"/>
          <p:nvPr/>
        </p:nvSpPr>
        <p:spPr>
          <a:xfrm>
            <a:off x="4079008" y="3085145"/>
            <a:ext cx="4734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BC0000"/>
                </a:solidFill>
              </a:rPr>
              <a:t>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églalap 2"/>
              <p:cNvSpPr/>
              <p:nvPr/>
            </p:nvSpPr>
            <p:spPr>
              <a:xfrm>
                <a:off x="3985700" y="5430268"/>
                <a:ext cx="5158300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ctr"/>
                <a:r>
                  <a:rPr lang="hu-HU" sz="2400" i="1" dirty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Calibri" panose="020F0502020204030204" pitchFamily="34" charset="0"/>
                  </a:rPr>
                  <a:t>a </a:t>
                </a:r>
                <a14:m>
                  <m:oMath xmlns:m="http://schemas.openxmlformats.org/officeDocument/2006/math">
                    <m:r>
                      <a:rPr lang="hu-HU" sz="2400" b="0" i="1" smtClean="0">
                        <a:solidFill>
                          <a:srgbClr val="BC0000"/>
                        </a:solidFill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hu-HU" sz="2400" i="1" dirty="0">
                    <a:solidFill>
                      <a:srgbClr val="BC0000"/>
                    </a:solidFill>
                    <a:latin typeface="Calibri" panose="020F0502020204030204" pitchFamily="34" charset="0"/>
                  </a:rPr>
                  <a:t> </a:t>
                </a:r>
                <a:r>
                  <a:rPr lang="hu-HU" sz="2400" i="1" dirty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Calibri" panose="020F0502020204030204" pitchFamily="34" charset="0"/>
                  </a:rPr>
                  <a:t>kötelet feszítő erő:</a:t>
                </a:r>
              </a:p>
            </p:txBody>
          </p:sp>
        </mc:Choice>
        <mc:Fallback xmlns="">
          <p:sp>
            <p:nvSpPr>
              <p:cNvPr id="3" name="Téglalap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5700" y="5430268"/>
                <a:ext cx="5158300" cy="461665"/>
              </a:xfrm>
              <a:prstGeom prst="rect">
                <a:avLst/>
              </a:prstGeom>
              <a:blipFill>
                <a:blip r:embed="rId3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Szövegdoboz 15"/>
              <p:cNvSpPr txBox="1"/>
              <p:nvPr/>
            </p:nvSpPr>
            <p:spPr>
              <a:xfrm>
                <a:off x="3985700" y="6178550"/>
                <a:ext cx="5158300" cy="4735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hu-HU" sz="2400" b="0" i="0" smtClean="0">
                          <a:solidFill>
                            <a:srgbClr val="BC0000"/>
                          </a:solidFill>
                          <a:latin typeface="Cambria Math"/>
                        </a:rPr>
                        <m:t>K</m:t>
                      </m:r>
                      <m:r>
                        <a:rPr lang="hu-HU" sz="2400" b="0" i="0" smtClean="0">
                          <a:latin typeface="Cambria Math"/>
                        </a:rPr>
                        <m:t>=</m:t>
                      </m:r>
                      <m:r>
                        <a:rPr lang="hu-HU" sz="2400" b="0" i="0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hu-HU" sz="2400" b="0" i="0" smtClean="0">
                          <a:latin typeface="Cambria Math"/>
                        </a:rPr>
                        <m:t>2000 </m:t>
                      </m:r>
                      <m:r>
                        <m:rPr>
                          <m:sty m:val="p"/>
                        </m:rPr>
                        <a:rPr lang="hu-HU" sz="2400" b="0" i="0" smtClean="0">
                          <a:latin typeface="Cambria Math"/>
                        </a:rPr>
                        <m:t>N</m:t>
                      </m:r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16" name="Szövegdoboz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5700" y="6178550"/>
                <a:ext cx="5158300" cy="47359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Szövegdoboz 16"/>
              <p:cNvSpPr txBox="1"/>
              <p:nvPr/>
            </p:nvSpPr>
            <p:spPr>
              <a:xfrm>
                <a:off x="3985700" y="4009823"/>
                <a:ext cx="5158300" cy="4735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hu-HU" sz="2400" b="0" i="0" smtClean="0">
                          <a:solidFill>
                            <a:srgbClr val="0000FF"/>
                          </a:solidFill>
                          <a:latin typeface="Cambria Math"/>
                        </a:rPr>
                        <m:t>K</m:t>
                      </m:r>
                      <m:r>
                        <a:rPr lang="hu-HU" sz="2400" b="0" i="0" smtClean="0">
                          <a:latin typeface="Cambria Math"/>
                        </a:rPr>
                        <m:t>−2000 </m:t>
                      </m:r>
                      <m:r>
                        <m:rPr>
                          <m:sty m:val="p"/>
                        </m:rPr>
                        <a:rPr lang="hu-HU" sz="2400" b="0" i="0" smtClean="0">
                          <a:latin typeface="Cambria Math"/>
                        </a:rPr>
                        <m:t>N</m:t>
                      </m:r>
                      <m:r>
                        <a:rPr lang="hu-HU" sz="2400" b="0" i="0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17" name="Szövegdoboz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5700" y="4009823"/>
                <a:ext cx="5158300" cy="47359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Szövegdoboz 17"/>
              <p:cNvSpPr txBox="1"/>
              <p:nvPr/>
            </p:nvSpPr>
            <p:spPr>
              <a:xfrm>
                <a:off x="3985701" y="3095132"/>
                <a:ext cx="5158300" cy="725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hu-HU" sz="2400" b="0" i="0" smtClean="0">
                          <a:solidFill>
                            <a:srgbClr val="0000FF"/>
                          </a:solidFill>
                          <a:latin typeface="Cambria Math"/>
                        </a:rPr>
                        <m:t>K</m:t>
                      </m:r>
                      <m:r>
                        <a:rPr lang="hu-HU" sz="2400" b="0" i="0" smtClean="0">
                          <a:latin typeface="Cambria Math"/>
                        </a:rPr>
                        <m:t>+200 </m:t>
                      </m:r>
                      <m:r>
                        <m:rPr>
                          <m:sty m:val="p"/>
                        </m:rPr>
                        <a:rPr lang="hu-HU" sz="2400" b="0" i="0" smtClean="0">
                          <a:latin typeface="Cambria Math"/>
                        </a:rPr>
                        <m:t>kg</m:t>
                      </m:r>
                      <m:r>
                        <a:rPr lang="hu-HU" sz="2400" b="0" i="1" smtClean="0">
                          <a:latin typeface="Cambria Math"/>
                          <a:ea typeface="Cambria Math"/>
                        </a:rPr>
                        <m:t>⋅</m:t>
                      </m:r>
                      <m:d>
                        <m:dPr>
                          <m:ctrlPr>
                            <a:rPr lang="hu-HU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hu-HU" sz="2400" b="0" i="1" smtClean="0">
                              <a:latin typeface="Cambria Math"/>
                              <a:ea typeface="Cambria Math"/>
                            </a:rPr>
                            <m:t>−10</m:t>
                          </m:r>
                          <m:f>
                            <m:fPr>
                              <m:ctrlPr>
                                <a:rPr lang="hu-HU" sz="24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hu-HU" sz="2400" b="0" i="1" smtClean="0">
                                  <a:latin typeface="Cambria Math"/>
                                  <a:ea typeface="Cambria Math"/>
                                </a:rPr>
                                <m:t>𝑚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hu-HU" sz="2400" b="0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hu-HU" sz="2400" b="0" i="1" smtClean="0">
                                      <a:latin typeface="Cambria Math"/>
                                      <a:ea typeface="Cambria Math"/>
                                    </a:rPr>
                                    <m:t>𝑠</m:t>
                                  </m:r>
                                </m:e>
                                <m:sup>
                                  <m:r>
                                    <a:rPr lang="hu-HU" sz="2400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d>
                      <m:r>
                        <a:rPr lang="hu-HU" sz="2400" b="0" i="0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18" name="Szövegdoboz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5701" y="3095132"/>
                <a:ext cx="5158300" cy="72500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Szövegdoboz 18"/>
              <p:cNvSpPr txBox="1"/>
              <p:nvPr/>
            </p:nvSpPr>
            <p:spPr>
              <a:xfrm>
                <a:off x="3985701" y="2470772"/>
                <a:ext cx="51583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hu-HU" sz="2400" b="0" i="0" smtClean="0">
                          <a:solidFill>
                            <a:srgbClr val="0000FF"/>
                          </a:solidFill>
                          <a:latin typeface="Cambria Math"/>
                        </a:rPr>
                        <m:t>K</m:t>
                      </m:r>
                      <m:r>
                        <a:rPr lang="hu-HU" sz="2400" b="0" i="0" smtClean="0">
                          <a:latin typeface="Cambria Math"/>
                        </a:rPr>
                        <m:t>+</m:t>
                      </m:r>
                      <m:r>
                        <a:rPr lang="hu-HU" sz="2400" b="0" i="1" smtClean="0">
                          <a:latin typeface="Cambria Math"/>
                        </a:rPr>
                        <m:t>𝑚</m:t>
                      </m:r>
                      <m:r>
                        <a:rPr lang="hu-HU" sz="2400" b="0" i="1" smtClean="0">
                          <a:latin typeface="Cambria Math"/>
                          <a:ea typeface="Cambria Math"/>
                        </a:rPr>
                        <m:t>⋅</m:t>
                      </m:r>
                      <m:r>
                        <a:rPr lang="hu-HU" sz="2400" b="0" i="1" smtClean="0">
                          <a:latin typeface="Cambria Math"/>
                          <a:ea typeface="Cambria Math"/>
                        </a:rPr>
                        <m:t>𝑔</m:t>
                      </m:r>
                      <m:r>
                        <a:rPr lang="hu-HU" sz="2400" b="0" i="0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19" name="Szövegdoboz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5701" y="2470772"/>
                <a:ext cx="5158300" cy="461665"/>
              </a:xfrm>
              <a:prstGeom prst="rect">
                <a:avLst/>
              </a:prstGeom>
              <a:blipFill>
                <a:blip r:embed="rId7"/>
                <a:stretch>
                  <a:fillRect b="-10526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églalap 19"/>
              <p:cNvSpPr/>
              <p:nvPr/>
            </p:nvSpPr>
            <p:spPr>
              <a:xfrm>
                <a:off x="3985702" y="1809468"/>
                <a:ext cx="5158299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40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Σ</m:t>
                      </m:r>
                      <m:r>
                        <a:rPr lang="hu-HU" sz="2400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𝐹</m:t>
                      </m:r>
                      <m:r>
                        <a:rPr lang="hu-HU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=0</m:t>
                      </m:r>
                    </m:oMath>
                  </m:oMathPara>
                </a14:m>
                <a:endParaRPr lang="hu-H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0" name="Téglalap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5702" y="1809468"/>
                <a:ext cx="5158299" cy="4616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églalap 20"/>
              <p:cNvSpPr/>
              <p:nvPr/>
            </p:nvSpPr>
            <p:spPr>
              <a:xfrm>
                <a:off x="3985702" y="1126782"/>
                <a:ext cx="5158299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𝑎</m:t>
                      </m:r>
                      <m:r>
                        <a:rPr lang="hu-HU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=0</m:t>
                      </m:r>
                    </m:oMath>
                  </m:oMathPara>
                </a14:m>
                <a:endParaRPr lang="hu-H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1" name="Téglalap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5702" y="1126782"/>
                <a:ext cx="5158299" cy="46166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Szövegdoboz 21"/>
              <p:cNvSpPr txBox="1"/>
              <p:nvPr/>
            </p:nvSpPr>
            <p:spPr>
              <a:xfrm>
                <a:off x="3985700" y="4614551"/>
                <a:ext cx="5158300" cy="4735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hu-HU" sz="2400" b="0" i="0" smtClean="0">
                          <a:solidFill>
                            <a:srgbClr val="0000FF"/>
                          </a:solidFill>
                          <a:latin typeface="Cambria Math"/>
                        </a:rPr>
                        <m:t>K</m:t>
                      </m:r>
                      <m:r>
                        <a:rPr lang="hu-HU" sz="2400" b="0" i="0" smtClean="0">
                          <a:latin typeface="Cambria Math"/>
                        </a:rPr>
                        <m:t>=2000 </m:t>
                      </m:r>
                      <m:r>
                        <m:rPr>
                          <m:sty m:val="p"/>
                        </m:rPr>
                        <a:rPr lang="hu-HU" sz="2400" b="0" i="0" smtClean="0">
                          <a:latin typeface="Cambria Math"/>
                        </a:rPr>
                        <m:t>N</m:t>
                      </m:r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22" name="Szövegdoboz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5700" y="4614551"/>
                <a:ext cx="5158300" cy="47359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Ellipszis 22">
            <a:extLst>
              <a:ext uri="{FF2B5EF4-FFF2-40B4-BE49-F238E27FC236}">
                <a16:creationId xmlns:a16="http://schemas.microsoft.com/office/drawing/2014/main" id="{250AF314-67C2-46F6-B1E5-C7F551C898A6}"/>
              </a:ext>
            </a:extLst>
          </p:cNvPr>
          <p:cNvSpPr/>
          <p:nvPr/>
        </p:nvSpPr>
        <p:spPr>
          <a:xfrm>
            <a:off x="963974" y="3213100"/>
            <a:ext cx="419100" cy="4191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3600" dirty="0">
              <a:solidFill>
                <a:schemeClr val="tx1"/>
              </a:solidFill>
            </a:endParaRPr>
          </a:p>
        </p:txBody>
      </p:sp>
      <p:cxnSp>
        <p:nvCxnSpPr>
          <p:cNvPr id="24" name="Egyenes összekötő nyíllal 23">
            <a:extLst>
              <a:ext uri="{FF2B5EF4-FFF2-40B4-BE49-F238E27FC236}">
                <a16:creationId xmlns:a16="http://schemas.microsoft.com/office/drawing/2014/main" id="{8C2928F5-F3E5-4325-8D64-9D83389C9B5D}"/>
              </a:ext>
            </a:extLst>
          </p:cNvPr>
          <p:cNvCxnSpPr/>
          <p:nvPr/>
        </p:nvCxnSpPr>
        <p:spPr>
          <a:xfrm flipV="1">
            <a:off x="703474" y="2641600"/>
            <a:ext cx="0" cy="15367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églalap 24">
            <a:extLst>
              <a:ext uri="{FF2B5EF4-FFF2-40B4-BE49-F238E27FC236}">
                <a16:creationId xmlns:a16="http://schemas.microsoft.com/office/drawing/2014/main" id="{25503E98-0FD2-46EB-9A86-EC7B77ADB973}"/>
              </a:ext>
            </a:extLst>
          </p:cNvPr>
          <p:cNvSpPr/>
          <p:nvPr/>
        </p:nvSpPr>
        <p:spPr>
          <a:xfrm>
            <a:off x="961200" y="3052800"/>
            <a:ext cx="4395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u-HU" sz="4000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2759796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pixabay.com/static/uploads/photo/2012/05/07/15/20/crane-48591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310" y="177801"/>
            <a:ext cx="6183515" cy="6573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églalap 3"/>
          <p:cNvSpPr/>
          <p:nvPr/>
        </p:nvSpPr>
        <p:spPr>
          <a:xfrm>
            <a:off x="3589700" y="2981600"/>
            <a:ext cx="396000" cy="1980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6" name="Egyenes összekötő nyíllal 5"/>
          <p:cNvCxnSpPr/>
          <p:nvPr/>
        </p:nvCxnSpPr>
        <p:spPr>
          <a:xfrm>
            <a:off x="3790800" y="39243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gyenes összekötő nyíllal 7"/>
          <p:cNvCxnSpPr/>
          <p:nvPr/>
        </p:nvCxnSpPr>
        <p:spPr>
          <a:xfrm flipV="1">
            <a:off x="3790800" y="23802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zövegdoboz 14"/>
          <p:cNvSpPr txBox="1"/>
          <p:nvPr/>
        </p:nvSpPr>
        <p:spPr>
          <a:xfrm>
            <a:off x="3790800" y="1790"/>
            <a:ext cx="53532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3. eset:</a:t>
            </a:r>
            <a:b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teher állandó sebességgel halad </a:t>
            </a:r>
            <a:r>
              <a:rPr lang="hu-HU" sz="2400" i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lefelé</a:t>
            </a:r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  <a:endParaRPr lang="hu-HU" sz="2400" i="1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4079008" y="2479207"/>
            <a:ext cx="4734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0000FF"/>
                </a:solidFill>
              </a:rPr>
              <a:t>K</a:t>
            </a:r>
          </a:p>
        </p:txBody>
      </p:sp>
      <p:sp>
        <p:nvSpPr>
          <p:cNvPr id="9" name="Szövegdoboz 8"/>
          <p:cNvSpPr txBox="1"/>
          <p:nvPr/>
        </p:nvSpPr>
        <p:spPr>
          <a:xfrm>
            <a:off x="4079008" y="4012245"/>
            <a:ext cx="4734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0000FF"/>
                </a:solidFill>
              </a:rPr>
              <a:t>m·g</a:t>
            </a:r>
          </a:p>
        </p:txBody>
      </p:sp>
      <p:cxnSp>
        <p:nvCxnSpPr>
          <p:cNvPr id="13" name="Egyenes összekötő nyíllal 12"/>
          <p:cNvCxnSpPr/>
          <p:nvPr/>
        </p:nvCxnSpPr>
        <p:spPr>
          <a:xfrm>
            <a:off x="3790800" y="3009900"/>
            <a:ext cx="0" cy="576000"/>
          </a:xfrm>
          <a:prstGeom prst="straightConnector1">
            <a:avLst/>
          </a:prstGeom>
          <a:ln w="50800">
            <a:solidFill>
              <a:srgbClr val="BC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zövegdoboz 13"/>
          <p:cNvSpPr txBox="1"/>
          <p:nvPr/>
        </p:nvSpPr>
        <p:spPr>
          <a:xfrm>
            <a:off x="4079008" y="3085145"/>
            <a:ext cx="4734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BC0000"/>
                </a:solidFill>
              </a:rPr>
              <a:t>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églalap 15"/>
              <p:cNvSpPr/>
              <p:nvPr/>
            </p:nvSpPr>
            <p:spPr>
              <a:xfrm>
                <a:off x="3985700" y="5430268"/>
                <a:ext cx="5158300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ctr"/>
                <a:r>
                  <a:rPr lang="hu-HU" sz="2400" i="1" dirty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Calibri" panose="020F0502020204030204" pitchFamily="34" charset="0"/>
                  </a:rPr>
                  <a:t>a </a:t>
                </a:r>
                <a14:m>
                  <m:oMath xmlns:m="http://schemas.openxmlformats.org/officeDocument/2006/math">
                    <m:r>
                      <a:rPr lang="hu-HU" sz="2400" b="0" i="1" smtClean="0">
                        <a:solidFill>
                          <a:srgbClr val="BC0000"/>
                        </a:solidFill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hu-HU" sz="2400" i="1" dirty="0">
                    <a:solidFill>
                      <a:srgbClr val="BC0000"/>
                    </a:solidFill>
                    <a:latin typeface="Calibri" panose="020F0502020204030204" pitchFamily="34" charset="0"/>
                  </a:rPr>
                  <a:t> </a:t>
                </a:r>
                <a:r>
                  <a:rPr lang="hu-HU" sz="2400" i="1" dirty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Calibri" panose="020F0502020204030204" pitchFamily="34" charset="0"/>
                  </a:rPr>
                  <a:t>kötelet feszítő erő:</a:t>
                </a:r>
              </a:p>
            </p:txBody>
          </p:sp>
        </mc:Choice>
        <mc:Fallback xmlns="">
          <p:sp>
            <p:nvSpPr>
              <p:cNvPr id="16" name="Téglalap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5700" y="5430268"/>
                <a:ext cx="5158300" cy="461665"/>
              </a:xfrm>
              <a:prstGeom prst="rect">
                <a:avLst/>
              </a:prstGeom>
              <a:blipFill>
                <a:blip r:embed="rId3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Szövegdoboz 16"/>
              <p:cNvSpPr txBox="1"/>
              <p:nvPr/>
            </p:nvSpPr>
            <p:spPr>
              <a:xfrm>
                <a:off x="3985700" y="6178550"/>
                <a:ext cx="5158300" cy="4735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hu-HU" sz="2400" b="0" i="0" smtClean="0">
                          <a:solidFill>
                            <a:srgbClr val="BC0000"/>
                          </a:solidFill>
                          <a:latin typeface="Cambria Math"/>
                        </a:rPr>
                        <m:t>K</m:t>
                      </m:r>
                      <m:r>
                        <a:rPr lang="hu-HU" sz="2400" b="0" i="0" smtClean="0">
                          <a:latin typeface="Cambria Math"/>
                        </a:rPr>
                        <m:t>=</m:t>
                      </m:r>
                      <m:r>
                        <a:rPr lang="hu-HU" sz="2400" b="0" i="0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hu-HU" sz="2400" b="0" i="0" smtClean="0">
                          <a:latin typeface="Cambria Math"/>
                        </a:rPr>
                        <m:t>2000 </m:t>
                      </m:r>
                      <m:r>
                        <m:rPr>
                          <m:sty m:val="p"/>
                        </m:rPr>
                        <a:rPr lang="hu-HU" sz="2400" b="0" i="0" smtClean="0">
                          <a:latin typeface="Cambria Math"/>
                        </a:rPr>
                        <m:t>N</m:t>
                      </m:r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17" name="Szövegdoboz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5700" y="6178550"/>
                <a:ext cx="5158300" cy="47359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Szövegdoboz 17"/>
              <p:cNvSpPr txBox="1"/>
              <p:nvPr/>
            </p:nvSpPr>
            <p:spPr>
              <a:xfrm>
                <a:off x="3985700" y="4009823"/>
                <a:ext cx="5158300" cy="4735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hu-HU" sz="2400" b="0" i="0" smtClean="0">
                          <a:solidFill>
                            <a:srgbClr val="0000FF"/>
                          </a:solidFill>
                          <a:latin typeface="Cambria Math"/>
                        </a:rPr>
                        <m:t>K</m:t>
                      </m:r>
                      <m:r>
                        <a:rPr lang="hu-HU" sz="2400" b="0" i="0" smtClean="0">
                          <a:latin typeface="Cambria Math"/>
                        </a:rPr>
                        <m:t>−2000 </m:t>
                      </m:r>
                      <m:r>
                        <m:rPr>
                          <m:sty m:val="p"/>
                        </m:rPr>
                        <a:rPr lang="hu-HU" sz="2400" b="0" i="0" smtClean="0">
                          <a:latin typeface="Cambria Math"/>
                        </a:rPr>
                        <m:t>N</m:t>
                      </m:r>
                      <m:r>
                        <a:rPr lang="hu-HU" sz="2400" b="0" i="0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18" name="Szövegdoboz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5700" y="4009823"/>
                <a:ext cx="5158300" cy="47359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Szövegdoboz 18"/>
              <p:cNvSpPr txBox="1"/>
              <p:nvPr/>
            </p:nvSpPr>
            <p:spPr>
              <a:xfrm>
                <a:off x="3985701" y="3095132"/>
                <a:ext cx="5158300" cy="725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hu-HU" sz="2400" b="0" i="0" smtClean="0">
                          <a:solidFill>
                            <a:srgbClr val="0000FF"/>
                          </a:solidFill>
                          <a:latin typeface="Cambria Math"/>
                        </a:rPr>
                        <m:t>K</m:t>
                      </m:r>
                      <m:r>
                        <a:rPr lang="hu-HU" sz="2400" b="0" i="0" smtClean="0">
                          <a:latin typeface="Cambria Math"/>
                        </a:rPr>
                        <m:t>+200 </m:t>
                      </m:r>
                      <m:r>
                        <m:rPr>
                          <m:sty m:val="p"/>
                        </m:rPr>
                        <a:rPr lang="hu-HU" sz="2400" b="0" i="0" smtClean="0">
                          <a:latin typeface="Cambria Math"/>
                        </a:rPr>
                        <m:t>kg</m:t>
                      </m:r>
                      <m:r>
                        <a:rPr lang="hu-HU" sz="2400" b="0" i="1" smtClean="0">
                          <a:latin typeface="Cambria Math"/>
                          <a:ea typeface="Cambria Math"/>
                        </a:rPr>
                        <m:t>⋅</m:t>
                      </m:r>
                      <m:d>
                        <m:dPr>
                          <m:ctrlPr>
                            <a:rPr lang="hu-HU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hu-HU" sz="2400" b="0" i="1" smtClean="0">
                              <a:latin typeface="Cambria Math"/>
                              <a:ea typeface="Cambria Math"/>
                            </a:rPr>
                            <m:t>−10</m:t>
                          </m:r>
                          <m:f>
                            <m:fPr>
                              <m:ctrlPr>
                                <a:rPr lang="hu-HU" sz="24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hu-HU" sz="2400" b="0" i="1" smtClean="0">
                                  <a:latin typeface="Cambria Math"/>
                                  <a:ea typeface="Cambria Math"/>
                                </a:rPr>
                                <m:t>𝑚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hu-HU" sz="2400" b="0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hu-HU" sz="2400" b="0" i="1" smtClean="0">
                                      <a:latin typeface="Cambria Math"/>
                                      <a:ea typeface="Cambria Math"/>
                                    </a:rPr>
                                    <m:t>𝑠</m:t>
                                  </m:r>
                                </m:e>
                                <m:sup>
                                  <m:r>
                                    <a:rPr lang="hu-HU" sz="2400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d>
                      <m:r>
                        <a:rPr lang="hu-HU" sz="2400" b="0" i="0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19" name="Szövegdoboz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5701" y="3095132"/>
                <a:ext cx="5158300" cy="72500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Szövegdoboz 19"/>
              <p:cNvSpPr txBox="1"/>
              <p:nvPr/>
            </p:nvSpPr>
            <p:spPr>
              <a:xfrm>
                <a:off x="3985701" y="2470772"/>
                <a:ext cx="51583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hu-HU" sz="2400" b="0" i="0" smtClean="0">
                          <a:solidFill>
                            <a:srgbClr val="0000FF"/>
                          </a:solidFill>
                          <a:latin typeface="Cambria Math"/>
                        </a:rPr>
                        <m:t>K</m:t>
                      </m:r>
                      <m:r>
                        <a:rPr lang="hu-HU" sz="2400" b="0" i="0" smtClean="0">
                          <a:latin typeface="Cambria Math"/>
                        </a:rPr>
                        <m:t>+</m:t>
                      </m:r>
                      <m:r>
                        <a:rPr lang="hu-HU" sz="2400" b="0" i="1" smtClean="0">
                          <a:latin typeface="Cambria Math"/>
                        </a:rPr>
                        <m:t>𝑚</m:t>
                      </m:r>
                      <m:r>
                        <a:rPr lang="hu-HU" sz="2400" b="0" i="1" smtClean="0">
                          <a:latin typeface="Cambria Math"/>
                          <a:ea typeface="Cambria Math"/>
                        </a:rPr>
                        <m:t>⋅</m:t>
                      </m:r>
                      <m:r>
                        <a:rPr lang="hu-HU" sz="2400" b="0" i="1" smtClean="0">
                          <a:latin typeface="Cambria Math"/>
                          <a:ea typeface="Cambria Math"/>
                        </a:rPr>
                        <m:t>𝑔</m:t>
                      </m:r>
                      <m:r>
                        <a:rPr lang="hu-HU" sz="2400" b="0" i="0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20" name="Szövegdoboz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5701" y="2470772"/>
                <a:ext cx="5158300" cy="461665"/>
              </a:xfrm>
              <a:prstGeom prst="rect">
                <a:avLst/>
              </a:prstGeom>
              <a:blipFill>
                <a:blip r:embed="rId7"/>
                <a:stretch>
                  <a:fillRect b="-10526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églalap 20"/>
              <p:cNvSpPr/>
              <p:nvPr/>
            </p:nvSpPr>
            <p:spPr>
              <a:xfrm>
                <a:off x="3985702" y="1809468"/>
                <a:ext cx="5158299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40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Σ</m:t>
                      </m:r>
                      <m:r>
                        <a:rPr lang="hu-HU" sz="2400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𝐹</m:t>
                      </m:r>
                      <m:r>
                        <a:rPr lang="hu-HU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=0</m:t>
                      </m:r>
                    </m:oMath>
                  </m:oMathPara>
                </a14:m>
                <a:endParaRPr lang="hu-H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1" name="Téglalap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5702" y="1809468"/>
                <a:ext cx="5158299" cy="4616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églalap 21"/>
              <p:cNvSpPr/>
              <p:nvPr/>
            </p:nvSpPr>
            <p:spPr>
              <a:xfrm>
                <a:off x="3985702" y="1126782"/>
                <a:ext cx="5158299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𝑎</m:t>
                      </m:r>
                      <m:r>
                        <a:rPr lang="hu-HU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=0</m:t>
                      </m:r>
                    </m:oMath>
                  </m:oMathPara>
                </a14:m>
                <a:endParaRPr lang="hu-H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2" name="Téglalap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5702" y="1126782"/>
                <a:ext cx="5158299" cy="46166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Szövegdoboz 22"/>
              <p:cNvSpPr txBox="1"/>
              <p:nvPr/>
            </p:nvSpPr>
            <p:spPr>
              <a:xfrm>
                <a:off x="3985700" y="4614551"/>
                <a:ext cx="5158300" cy="4735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hu-HU" sz="2400" b="0" i="0" smtClean="0">
                          <a:solidFill>
                            <a:srgbClr val="0000FF"/>
                          </a:solidFill>
                          <a:latin typeface="Cambria Math"/>
                        </a:rPr>
                        <m:t>K</m:t>
                      </m:r>
                      <m:r>
                        <a:rPr lang="hu-HU" sz="2400" b="0" i="0" smtClean="0">
                          <a:latin typeface="Cambria Math"/>
                        </a:rPr>
                        <m:t>=2000 </m:t>
                      </m:r>
                      <m:r>
                        <m:rPr>
                          <m:sty m:val="p"/>
                        </m:rPr>
                        <a:rPr lang="hu-HU" sz="2400" b="0" i="0" smtClean="0">
                          <a:latin typeface="Cambria Math"/>
                        </a:rPr>
                        <m:t>N</m:t>
                      </m:r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23" name="Szövegdoboz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5700" y="4614551"/>
                <a:ext cx="5158300" cy="47359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Ellipszis 23">
            <a:extLst>
              <a:ext uri="{FF2B5EF4-FFF2-40B4-BE49-F238E27FC236}">
                <a16:creationId xmlns:a16="http://schemas.microsoft.com/office/drawing/2014/main" id="{125FF4AD-E1C8-4355-A852-3BF12D2041B5}"/>
              </a:ext>
            </a:extLst>
          </p:cNvPr>
          <p:cNvSpPr/>
          <p:nvPr/>
        </p:nvSpPr>
        <p:spPr>
          <a:xfrm>
            <a:off x="963974" y="3213100"/>
            <a:ext cx="419100" cy="4191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3600" dirty="0">
              <a:solidFill>
                <a:schemeClr val="tx1"/>
              </a:solidFill>
            </a:endParaRPr>
          </a:p>
        </p:txBody>
      </p:sp>
      <p:cxnSp>
        <p:nvCxnSpPr>
          <p:cNvPr id="25" name="Egyenes összekötő nyíllal 24">
            <a:extLst>
              <a:ext uri="{FF2B5EF4-FFF2-40B4-BE49-F238E27FC236}">
                <a16:creationId xmlns:a16="http://schemas.microsoft.com/office/drawing/2014/main" id="{2EB4121B-13C2-47E2-8224-05FC130ADA4B}"/>
              </a:ext>
            </a:extLst>
          </p:cNvPr>
          <p:cNvCxnSpPr/>
          <p:nvPr/>
        </p:nvCxnSpPr>
        <p:spPr>
          <a:xfrm flipV="1">
            <a:off x="703474" y="2641600"/>
            <a:ext cx="0" cy="15367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églalap 25">
            <a:extLst>
              <a:ext uri="{FF2B5EF4-FFF2-40B4-BE49-F238E27FC236}">
                <a16:creationId xmlns:a16="http://schemas.microsoft.com/office/drawing/2014/main" id="{BD6E0974-7E7F-40CC-B37F-3C9F93E30A5F}"/>
              </a:ext>
            </a:extLst>
          </p:cNvPr>
          <p:cNvSpPr/>
          <p:nvPr/>
        </p:nvSpPr>
        <p:spPr>
          <a:xfrm>
            <a:off x="961200" y="3052800"/>
            <a:ext cx="4395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u-HU" sz="4000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163011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pixabay.com/static/uploads/photo/2012/05/07/15/20/crane-48591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310" y="177801"/>
            <a:ext cx="6183515" cy="6573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églalap 3"/>
          <p:cNvSpPr/>
          <p:nvPr/>
        </p:nvSpPr>
        <p:spPr>
          <a:xfrm>
            <a:off x="3589700" y="2981600"/>
            <a:ext cx="396000" cy="1980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Szövegdoboz 8"/>
          <p:cNvSpPr txBox="1"/>
          <p:nvPr/>
        </p:nvSpPr>
        <p:spPr>
          <a:xfrm>
            <a:off x="4100945" y="2085745"/>
            <a:ext cx="504305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Elsőként rajzoljuk be a ható erőket!</a:t>
            </a:r>
          </a:p>
          <a:p>
            <a:pPr algn="ctr"/>
            <a:endParaRPr lang="hu-HU" sz="24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Méghozzá színekkel</a:t>
            </a:r>
            <a:b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csoportosítva őket aszerint,</a:t>
            </a:r>
            <a:b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hogy mely testre hatnak.</a:t>
            </a:r>
          </a:p>
        </p:txBody>
      </p:sp>
    </p:spTree>
    <p:extLst>
      <p:ext uri="{BB962C8B-B14F-4D97-AF65-F5344CB8AC3E}">
        <p14:creationId xmlns:p14="http://schemas.microsoft.com/office/powerpoint/2010/main" val="2084495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pixabay.com/static/uploads/photo/2012/05/07/15/20/crane-48591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310" y="177801"/>
            <a:ext cx="6183515" cy="6573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églalap 3"/>
          <p:cNvSpPr/>
          <p:nvPr/>
        </p:nvSpPr>
        <p:spPr>
          <a:xfrm>
            <a:off x="3589700" y="2981600"/>
            <a:ext cx="396000" cy="1980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6" name="Egyenes összekötő nyíllal 5"/>
          <p:cNvCxnSpPr/>
          <p:nvPr/>
        </p:nvCxnSpPr>
        <p:spPr>
          <a:xfrm>
            <a:off x="3790800" y="39243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gyenes összekötő nyíllal 7"/>
          <p:cNvCxnSpPr/>
          <p:nvPr/>
        </p:nvCxnSpPr>
        <p:spPr>
          <a:xfrm flipV="1">
            <a:off x="3790800" y="23802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zövegdoboz 10"/>
          <p:cNvSpPr txBox="1"/>
          <p:nvPr/>
        </p:nvSpPr>
        <p:spPr>
          <a:xfrm>
            <a:off x="4091708" y="2479207"/>
            <a:ext cx="4734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0000FF"/>
                </a:solidFill>
              </a:rPr>
              <a:t>K</a:t>
            </a:r>
          </a:p>
        </p:txBody>
      </p:sp>
      <p:sp>
        <p:nvSpPr>
          <p:cNvPr id="9" name="Szövegdoboz 8"/>
          <p:cNvSpPr txBox="1"/>
          <p:nvPr/>
        </p:nvSpPr>
        <p:spPr>
          <a:xfrm>
            <a:off x="4091708" y="4012245"/>
            <a:ext cx="4734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0000FF"/>
                </a:solidFill>
              </a:rPr>
              <a:t>m·g</a:t>
            </a:r>
          </a:p>
        </p:txBody>
      </p:sp>
      <p:cxnSp>
        <p:nvCxnSpPr>
          <p:cNvPr id="13" name="Egyenes összekötő nyíllal 12"/>
          <p:cNvCxnSpPr/>
          <p:nvPr/>
        </p:nvCxnSpPr>
        <p:spPr>
          <a:xfrm>
            <a:off x="3790800" y="3009900"/>
            <a:ext cx="0" cy="576000"/>
          </a:xfrm>
          <a:prstGeom prst="straightConnector1">
            <a:avLst/>
          </a:prstGeom>
          <a:ln w="50800">
            <a:solidFill>
              <a:srgbClr val="BC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zövegdoboz 13"/>
          <p:cNvSpPr txBox="1"/>
          <p:nvPr/>
        </p:nvSpPr>
        <p:spPr>
          <a:xfrm>
            <a:off x="4091708" y="3085145"/>
            <a:ext cx="4734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BC0000"/>
                </a:solidFill>
              </a:rPr>
              <a:t>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églalap 2"/>
              <p:cNvSpPr/>
              <p:nvPr/>
            </p:nvSpPr>
            <p:spPr>
              <a:xfrm>
                <a:off x="3790800" y="1028700"/>
                <a:ext cx="5353200" cy="15696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ctr"/>
                <a:r>
                  <a:rPr lang="hu-HU" sz="2400" i="1" dirty="0">
                    <a:solidFill>
                      <a:prstClr val="black">
                        <a:lumMod val="75000"/>
                        <a:lumOff val="25000"/>
                      </a:prstClr>
                    </a:solidFill>
                  </a:rPr>
                  <a:t>Ez az 1-3. eset könnyen érthető,</a:t>
                </a:r>
                <a:br>
                  <a:rPr lang="hu-HU" sz="2400" i="1" dirty="0">
                    <a:solidFill>
                      <a:prstClr val="black">
                        <a:lumMod val="75000"/>
                        <a:lumOff val="25000"/>
                      </a:prstClr>
                    </a:solidFill>
                  </a:rPr>
                </a:br>
                <a:r>
                  <a:rPr lang="hu-HU" sz="2400" i="1" dirty="0">
                    <a:solidFill>
                      <a:prstClr val="black">
                        <a:lumMod val="75000"/>
                        <a:lumOff val="25000"/>
                      </a:prstClr>
                    </a:solidFill>
                  </a:rPr>
                  <a:t>hiszen a teher nem gyorsul,</a:t>
                </a:r>
                <a:br>
                  <a:rPr lang="hu-HU" sz="2400" i="1" dirty="0">
                    <a:solidFill>
                      <a:prstClr val="black">
                        <a:lumMod val="75000"/>
                        <a:lumOff val="25000"/>
                      </a:prstClr>
                    </a:solidFill>
                  </a:rPr>
                </a:br>
                <a:r>
                  <a:rPr lang="hu-HU" sz="2400" i="1" dirty="0">
                    <a:solidFill>
                      <a:prstClr val="black">
                        <a:lumMod val="75000"/>
                        <a:lumOff val="25000"/>
                      </a:prstClr>
                    </a:solidFill>
                  </a:rPr>
                  <a:t>így mindig „elegendő” annyi kötélerő,</a:t>
                </a:r>
                <a:br>
                  <a:rPr lang="hu-HU" sz="2400" i="1" dirty="0">
                    <a:solidFill>
                      <a:prstClr val="black">
                        <a:lumMod val="75000"/>
                        <a:lumOff val="25000"/>
                      </a:prstClr>
                    </a:solidFill>
                  </a:rPr>
                </a:br>
                <a:r>
                  <a:rPr lang="hu-HU" sz="2400" i="1" dirty="0">
                    <a:solidFill>
                      <a:prstClr val="black">
                        <a:lumMod val="75000"/>
                        <a:lumOff val="25000"/>
                      </a:prstClr>
                    </a:solidFill>
                  </a:rPr>
                  <a:t>ami az </a:t>
                </a:r>
                <a14:m>
                  <m:oMath xmlns:m="http://schemas.openxmlformats.org/officeDocument/2006/math">
                    <m:r>
                      <a:rPr lang="hu-HU" sz="2400" b="0" i="1" smtClean="0"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hu-HU" sz="2400" b="0" i="1" smtClean="0"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⋅</m:t>
                    </m:r>
                    <m:r>
                      <a:rPr lang="hu-HU" sz="2400" b="0" i="1" smtClean="0"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𝑔</m:t>
                    </m:r>
                  </m:oMath>
                </a14:m>
                <a:r>
                  <a:rPr lang="hu-HU" sz="2400" i="1" dirty="0">
                    <a:solidFill>
                      <a:prstClr val="black">
                        <a:lumMod val="75000"/>
                        <a:lumOff val="25000"/>
                      </a:prstClr>
                    </a:solidFill>
                  </a:rPr>
                  <a:t>-</a:t>
                </a:r>
                <a:r>
                  <a:rPr lang="hu-HU" sz="2400" i="1" dirty="0" err="1">
                    <a:solidFill>
                      <a:prstClr val="black">
                        <a:lumMod val="75000"/>
                        <a:lumOff val="25000"/>
                      </a:prstClr>
                    </a:solidFill>
                  </a:rPr>
                  <a:t>vel</a:t>
                </a:r>
                <a:r>
                  <a:rPr lang="hu-HU" sz="2400" i="1" dirty="0">
                    <a:solidFill>
                      <a:prstClr val="black">
                        <a:lumMod val="75000"/>
                        <a:lumOff val="25000"/>
                      </a:prstClr>
                    </a:solidFill>
                  </a:rPr>
                  <a:t> egyensúlyt tart.</a:t>
                </a:r>
              </a:p>
            </p:txBody>
          </p:sp>
        </mc:Choice>
        <mc:Fallback xmlns="">
          <p:sp>
            <p:nvSpPr>
              <p:cNvPr id="3" name="Téglalap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0800" y="1028700"/>
                <a:ext cx="5353200" cy="1569660"/>
              </a:xfrm>
              <a:prstGeom prst="rect">
                <a:avLst/>
              </a:prstGeom>
              <a:blipFill>
                <a:blip r:embed="rId3"/>
                <a:stretch>
                  <a:fillRect t="-3113" b="-8171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Ellipszis 17">
            <a:extLst>
              <a:ext uri="{FF2B5EF4-FFF2-40B4-BE49-F238E27FC236}">
                <a16:creationId xmlns:a16="http://schemas.microsoft.com/office/drawing/2014/main" id="{104E4E48-AA14-4A9C-8147-8EDD5023097E}"/>
              </a:ext>
            </a:extLst>
          </p:cNvPr>
          <p:cNvSpPr/>
          <p:nvPr/>
        </p:nvSpPr>
        <p:spPr>
          <a:xfrm>
            <a:off x="963974" y="3213100"/>
            <a:ext cx="419100" cy="4191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3600" dirty="0">
              <a:solidFill>
                <a:schemeClr val="tx1"/>
              </a:solidFill>
            </a:endParaRPr>
          </a:p>
        </p:txBody>
      </p:sp>
      <p:cxnSp>
        <p:nvCxnSpPr>
          <p:cNvPr id="19" name="Egyenes összekötő nyíllal 18">
            <a:extLst>
              <a:ext uri="{FF2B5EF4-FFF2-40B4-BE49-F238E27FC236}">
                <a16:creationId xmlns:a16="http://schemas.microsoft.com/office/drawing/2014/main" id="{EDDDD939-B16B-4D44-B38D-1F3313ABCFD6}"/>
              </a:ext>
            </a:extLst>
          </p:cNvPr>
          <p:cNvCxnSpPr/>
          <p:nvPr/>
        </p:nvCxnSpPr>
        <p:spPr>
          <a:xfrm flipV="1">
            <a:off x="703474" y="2641600"/>
            <a:ext cx="0" cy="15367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églalap 19">
            <a:extLst>
              <a:ext uri="{FF2B5EF4-FFF2-40B4-BE49-F238E27FC236}">
                <a16:creationId xmlns:a16="http://schemas.microsoft.com/office/drawing/2014/main" id="{9060A1F1-EB5C-4E17-98CB-4A48B82BCC68}"/>
              </a:ext>
            </a:extLst>
          </p:cNvPr>
          <p:cNvSpPr/>
          <p:nvPr/>
        </p:nvSpPr>
        <p:spPr>
          <a:xfrm>
            <a:off x="961200" y="3052800"/>
            <a:ext cx="4395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u-HU" sz="4000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31128741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zövegdoboz 14"/>
          <p:cNvSpPr txBox="1"/>
          <p:nvPr/>
        </p:nvSpPr>
        <p:spPr>
          <a:xfrm>
            <a:off x="3458670" y="1790"/>
            <a:ext cx="5685331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4. eset:</a:t>
            </a:r>
            <a:b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teher felfelé (+ irányba) halad,</a:t>
            </a:r>
          </a:p>
          <a:p>
            <a:pPr algn="ctr"/>
            <a:endParaRPr lang="hu-HU" sz="14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és a sebessége nagysága nő.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Szövegdoboz 4"/>
              <p:cNvSpPr txBox="1"/>
              <p:nvPr/>
            </p:nvSpPr>
            <p:spPr>
              <a:xfrm>
                <a:off x="3458670" y="2431769"/>
                <a:ext cx="5685329" cy="6938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hu-HU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hu-HU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num>
                        <m:den>
                          <m:r>
                            <a:rPr lang="hu-HU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hu-HU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5" name="Szövegdoboz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8670" y="2431769"/>
                <a:ext cx="5685329" cy="69384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Egyenes összekötő nyíllal 19"/>
          <p:cNvCxnSpPr/>
          <p:nvPr/>
        </p:nvCxnSpPr>
        <p:spPr>
          <a:xfrm flipV="1">
            <a:off x="5438711" y="3777342"/>
            <a:ext cx="0" cy="868100"/>
          </a:xfrm>
          <a:prstGeom prst="straightConnector1">
            <a:avLst/>
          </a:prstGeom>
          <a:ln w="31750">
            <a:solidFill>
              <a:schemeClr val="accent1">
                <a:lumMod val="75000"/>
              </a:schemeClr>
            </a:solidFill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gyenes összekötő nyíllal 20"/>
          <p:cNvCxnSpPr/>
          <p:nvPr/>
        </p:nvCxnSpPr>
        <p:spPr>
          <a:xfrm flipV="1">
            <a:off x="6243722" y="3358242"/>
            <a:ext cx="0" cy="1287200"/>
          </a:xfrm>
          <a:prstGeom prst="straightConnector1">
            <a:avLst/>
          </a:prstGeom>
          <a:ln w="31750">
            <a:solidFill>
              <a:srgbClr val="7030A0"/>
            </a:solidFill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gyenes összekötő nyíllal 23"/>
          <p:cNvCxnSpPr/>
          <p:nvPr/>
        </p:nvCxnSpPr>
        <p:spPr>
          <a:xfrm flipV="1">
            <a:off x="6455929" y="4202805"/>
            <a:ext cx="0" cy="419100"/>
          </a:xfrm>
          <a:prstGeom prst="straightConnector1">
            <a:avLst/>
          </a:prstGeom>
          <a:ln w="31750">
            <a:solidFill>
              <a:srgbClr val="00B050"/>
            </a:solidFill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Szövegdoboz 25"/>
              <p:cNvSpPr txBox="1"/>
              <p:nvPr/>
            </p:nvSpPr>
            <p:spPr>
              <a:xfrm>
                <a:off x="5254654" y="4740352"/>
                <a:ext cx="36811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sz="240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hu-HU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hu-HU" sz="24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6" name="Szövegdoboz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4654" y="4740352"/>
                <a:ext cx="368114" cy="369332"/>
              </a:xfrm>
              <a:prstGeom prst="rect">
                <a:avLst/>
              </a:prstGeom>
              <a:blipFill rotWithShape="1">
                <a:blip r:embed="rId3"/>
                <a:stretch>
                  <a:fillRect l="-11667" r="-8333" b="-13333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Szövegdoboz 26"/>
              <p:cNvSpPr txBox="1"/>
              <p:nvPr/>
            </p:nvSpPr>
            <p:spPr>
              <a:xfrm>
                <a:off x="6059665" y="4740352"/>
                <a:ext cx="37523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hu-HU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hu-HU" sz="24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27" name="Szövegdoboz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9665" y="4740352"/>
                <a:ext cx="375231" cy="369332"/>
              </a:xfrm>
              <a:prstGeom prst="rect">
                <a:avLst/>
              </a:prstGeom>
              <a:blipFill rotWithShape="1">
                <a:blip r:embed="rId4"/>
                <a:stretch>
                  <a:fillRect l="-9677" r="-8065" b="-13333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Szövegdoboz 28"/>
              <p:cNvSpPr txBox="1"/>
              <p:nvPr/>
            </p:nvSpPr>
            <p:spPr>
              <a:xfrm>
                <a:off x="6846932" y="4788532"/>
                <a:ext cx="179914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24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hu-HU" sz="24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</m:t>
                      </m:r>
                      <m:r>
                        <a:rPr lang="hu-HU" sz="2400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hu-HU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400" b="0" i="1" smtClean="0">
                              <a:solidFill>
                                <a:srgbClr val="7030A0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hu-HU" sz="2400" b="0" i="1" smtClean="0">
                              <a:solidFill>
                                <a:srgbClr val="7030A0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hu-HU" sz="2400" b="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hu-HU" sz="24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4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hu-HU" sz="24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29" name="Szövegdoboz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6932" y="4788532"/>
                <a:ext cx="1799147" cy="369332"/>
              </a:xfrm>
              <a:prstGeom prst="rect">
                <a:avLst/>
              </a:prstGeom>
              <a:blipFill rotWithShape="1">
                <a:blip r:embed="rId5"/>
                <a:stretch>
                  <a:fillRect l="-3390" r="-1356" b="-13333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églalap 29"/>
          <p:cNvSpPr/>
          <p:nvPr/>
        </p:nvSpPr>
        <p:spPr>
          <a:xfrm>
            <a:off x="3458670" y="5329814"/>
            <a:ext cx="56853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hu-HU" sz="2400" i="1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</a:rPr>
              <a:t>Tehát a gyorsulása felfelé (+) irányú.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églalap 2"/>
              <p:cNvSpPr/>
              <p:nvPr/>
            </p:nvSpPr>
            <p:spPr>
              <a:xfrm>
                <a:off x="3458670" y="1851748"/>
                <a:ext cx="568533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ctr"/>
                <a:r>
                  <a:rPr lang="hu-HU" sz="2400" i="1" dirty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Calibri" panose="020F0502020204030204" pitchFamily="34" charset="0"/>
                  </a:rPr>
                  <a:t>A gyorsulás mindig </a:t>
                </a:r>
                <a14:m>
                  <m:oMath xmlns:m="http://schemas.openxmlformats.org/officeDocument/2006/math">
                    <m:r>
                      <a:rPr lang="hu-HU" sz="2400" i="1"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hu-HU" sz="2400" i="1"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hu-HU" sz="2400" i="1" dirty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Calibri" panose="020F0502020204030204" pitchFamily="34" charset="0"/>
                  </a:rPr>
                  <a:t> irányú.</a:t>
                </a:r>
              </a:p>
            </p:txBody>
          </p:sp>
        </mc:Choice>
        <mc:Fallback xmlns="">
          <p:sp>
            <p:nvSpPr>
              <p:cNvPr id="3" name="Téglalap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8670" y="1851748"/>
                <a:ext cx="5685331" cy="461665"/>
              </a:xfrm>
              <a:prstGeom prst="rect">
                <a:avLst/>
              </a:prstGeom>
              <a:blipFill rotWithShape="1">
                <a:blip r:embed="rId6"/>
                <a:stretch>
                  <a:fillRect t="-10667" b="-30667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églalap 8"/>
          <p:cNvSpPr/>
          <p:nvPr/>
        </p:nvSpPr>
        <p:spPr>
          <a:xfrm>
            <a:off x="3458670" y="1415961"/>
            <a:ext cx="56853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hu-HU" sz="2400" i="1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</a:rPr>
              <a:t>Milyen irányú ekkor a gyorsulása?</a:t>
            </a:r>
          </a:p>
        </p:txBody>
      </p:sp>
      <p:pic>
        <p:nvPicPr>
          <p:cNvPr id="22" name="Picture 2" descr="http://pixabay.com/static/uploads/photo/2012/05/07/15/20/crane-48591_640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32922" y="177801"/>
            <a:ext cx="6183515" cy="6573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églalap 22"/>
          <p:cNvSpPr/>
          <p:nvPr/>
        </p:nvSpPr>
        <p:spPr>
          <a:xfrm>
            <a:off x="2312468" y="2981600"/>
            <a:ext cx="396000" cy="1980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25" name="Egyenes összekötő nyíllal 24"/>
          <p:cNvCxnSpPr/>
          <p:nvPr/>
        </p:nvCxnSpPr>
        <p:spPr>
          <a:xfrm>
            <a:off x="2513568" y="39243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gyenes összekötő nyíllal 27"/>
          <p:cNvCxnSpPr/>
          <p:nvPr/>
        </p:nvCxnSpPr>
        <p:spPr>
          <a:xfrm flipV="1">
            <a:off x="2513568" y="23802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Szövegdoboz 30"/>
          <p:cNvSpPr txBox="1"/>
          <p:nvPr/>
        </p:nvSpPr>
        <p:spPr>
          <a:xfrm>
            <a:off x="2814476" y="2479207"/>
            <a:ext cx="6441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0000FF"/>
                </a:solidFill>
              </a:rPr>
              <a:t>K</a:t>
            </a:r>
          </a:p>
        </p:txBody>
      </p:sp>
      <p:sp>
        <p:nvSpPr>
          <p:cNvPr id="32" name="Szövegdoboz 31"/>
          <p:cNvSpPr txBox="1"/>
          <p:nvPr/>
        </p:nvSpPr>
        <p:spPr>
          <a:xfrm>
            <a:off x="2814476" y="4012245"/>
            <a:ext cx="6441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0000FF"/>
                </a:solidFill>
              </a:rPr>
              <a:t>m·g</a:t>
            </a:r>
          </a:p>
        </p:txBody>
      </p:sp>
      <p:cxnSp>
        <p:nvCxnSpPr>
          <p:cNvPr id="35" name="Egyenes összekötő nyíllal 34"/>
          <p:cNvCxnSpPr/>
          <p:nvPr/>
        </p:nvCxnSpPr>
        <p:spPr>
          <a:xfrm>
            <a:off x="2513568" y="3009900"/>
            <a:ext cx="0" cy="576000"/>
          </a:xfrm>
          <a:prstGeom prst="straightConnector1">
            <a:avLst/>
          </a:prstGeom>
          <a:ln w="50800">
            <a:solidFill>
              <a:srgbClr val="BC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Szövegdoboz 35"/>
          <p:cNvSpPr txBox="1"/>
          <p:nvPr/>
        </p:nvSpPr>
        <p:spPr>
          <a:xfrm>
            <a:off x="2814476" y="3085145"/>
            <a:ext cx="6441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BC0000"/>
                </a:solidFill>
              </a:rPr>
              <a:t>K</a:t>
            </a:r>
          </a:p>
        </p:txBody>
      </p:sp>
      <p:cxnSp>
        <p:nvCxnSpPr>
          <p:cNvPr id="37" name="Egyenes összekötő nyíllal 36"/>
          <p:cNvCxnSpPr/>
          <p:nvPr/>
        </p:nvCxnSpPr>
        <p:spPr>
          <a:xfrm>
            <a:off x="6455929" y="3358242"/>
            <a:ext cx="0" cy="867600"/>
          </a:xfrm>
          <a:prstGeom prst="straightConnector1">
            <a:avLst/>
          </a:prstGeom>
          <a:ln w="31750">
            <a:solidFill>
              <a:schemeClr val="accent4">
                <a:lumMod val="75000"/>
              </a:schemeClr>
            </a:solidFill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églalap 5"/>
              <p:cNvSpPr/>
              <p:nvPr/>
            </p:nvSpPr>
            <p:spPr>
              <a:xfrm>
                <a:off x="6455929" y="3485255"/>
                <a:ext cx="78200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2400" i="1">
                          <a:solidFill>
                            <a:srgbClr val="FFC000">
                              <a:lumMod val="75000"/>
                            </a:srgbClr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hu-HU" sz="2400" i="1">
                              <a:solidFill>
                                <a:srgbClr val="FFC000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400" i="1">
                              <a:solidFill>
                                <a:srgbClr val="FFC000">
                                  <a:lumMod val="75000"/>
                                </a:srgbClr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hu-HU" sz="2400" i="1">
                              <a:solidFill>
                                <a:srgbClr val="FFC000">
                                  <a:lumMod val="75000"/>
                                </a:srgbClr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6" name="Téglalap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5929" y="3485255"/>
                <a:ext cx="782009" cy="461665"/>
              </a:xfrm>
              <a:prstGeom prst="rect">
                <a:avLst/>
              </a:prstGeom>
              <a:blipFill rotWithShape="1">
                <a:blip r:embed="rId8"/>
                <a:stretch>
                  <a:fillRect b="-1333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églalap 7"/>
              <p:cNvSpPr/>
              <p:nvPr/>
            </p:nvSpPr>
            <p:spPr>
              <a:xfrm>
                <a:off x="6625847" y="4189131"/>
                <a:ext cx="61209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24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hu-HU" sz="24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8" name="Téglalap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5847" y="4189131"/>
                <a:ext cx="612091" cy="46166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Ellipszis 9"/>
          <p:cNvSpPr>
            <a:spLocks noChangeAspect="1"/>
          </p:cNvSpPr>
          <p:nvPr/>
        </p:nvSpPr>
        <p:spPr>
          <a:xfrm>
            <a:off x="6204836" y="4601732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8" name="Ellipszis 37"/>
          <p:cNvSpPr>
            <a:spLocks noChangeAspect="1"/>
          </p:cNvSpPr>
          <p:nvPr/>
        </p:nvSpPr>
        <p:spPr>
          <a:xfrm>
            <a:off x="6422400" y="4594478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9" name="Ellipszis 38">
            <a:extLst>
              <a:ext uri="{FF2B5EF4-FFF2-40B4-BE49-F238E27FC236}">
                <a16:creationId xmlns:a16="http://schemas.microsoft.com/office/drawing/2014/main" id="{E8307F8F-3365-4D47-8265-F0B51809EF8A}"/>
              </a:ext>
            </a:extLst>
          </p:cNvPr>
          <p:cNvSpPr/>
          <p:nvPr/>
        </p:nvSpPr>
        <p:spPr>
          <a:xfrm>
            <a:off x="469304" y="3213100"/>
            <a:ext cx="419100" cy="4191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3600" dirty="0">
              <a:solidFill>
                <a:schemeClr val="tx1"/>
              </a:solidFill>
            </a:endParaRPr>
          </a:p>
        </p:txBody>
      </p:sp>
      <p:cxnSp>
        <p:nvCxnSpPr>
          <p:cNvPr id="40" name="Egyenes összekötő nyíllal 39">
            <a:extLst>
              <a:ext uri="{FF2B5EF4-FFF2-40B4-BE49-F238E27FC236}">
                <a16:creationId xmlns:a16="http://schemas.microsoft.com/office/drawing/2014/main" id="{E4426A81-F2CA-4A91-9BEE-C45DC815B693}"/>
              </a:ext>
            </a:extLst>
          </p:cNvPr>
          <p:cNvCxnSpPr/>
          <p:nvPr/>
        </p:nvCxnSpPr>
        <p:spPr>
          <a:xfrm flipV="1">
            <a:off x="208804" y="2641600"/>
            <a:ext cx="0" cy="15367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églalap 40">
            <a:extLst>
              <a:ext uri="{FF2B5EF4-FFF2-40B4-BE49-F238E27FC236}">
                <a16:creationId xmlns:a16="http://schemas.microsoft.com/office/drawing/2014/main" id="{E042D368-F924-4BA6-B589-9CB09DE2182A}"/>
              </a:ext>
            </a:extLst>
          </p:cNvPr>
          <p:cNvSpPr/>
          <p:nvPr/>
        </p:nvSpPr>
        <p:spPr>
          <a:xfrm>
            <a:off x="466530" y="3052800"/>
            <a:ext cx="4395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u-HU" sz="4000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2322586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6" grpId="0"/>
      <p:bldP spid="27" grpId="0"/>
      <p:bldP spid="29" grpId="0"/>
      <p:bldP spid="30" grpId="0"/>
      <p:bldP spid="3" grpId="0"/>
      <p:bldP spid="9" grpId="0"/>
      <p:bldP spid="6" grpId="0"/>
      <p:bldP spid="8" grpId="0"/>
      <p:bldP spid="10" grpId="0" animBg="1"/>
      <p:bldP spid="3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pixabay.com/static/uploads/photo/2012/05/07/15/20/crane-48591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32922" y="177801"/>
            <a:ext cx="6183515" cy="6573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églalap 3"/>
          <p:cNvSpPr/>
          <p:nvPr/>
        </p:nvSpPr>
        <p:spPr>
          <a:xfrm>
            <a:off x="2312468" y="2981600"/>
            <a:ext cx="396000" cy="1980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6" name="Egyenes összekötő nyíllal 5"/>
          <p:cNvCxnSpPr/>
          <p:nvPr/>
        </p:nvCxnSpPr>
        <p:spPr>
          <a:xfrm>
            <a:off x="2513568" y="39243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gyenes összekötő nyíllal 7"/>
          <p:cNvCxnSpPr/>
          <p:nvPr/>
        </p:nvCxnSpPr>
        <p:spPr>
          <a:xfrm flipV="1">
            <a:off x="2513568" y="23802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zövegdoboz 10"/>
          <p:cNvSpPr txBox="1"/>
          <p:nvPr/>
        </p:nvSpPr>
        <p:spPr>
          <a:xfrm>
            <a:off x="2814476" y="2479207"/>
            <a:ext cx="6441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0000FF"/>
                </a:solidFill>
              </a:rPr>
              <a:t>K</a:t>
            </a:r>
          </a:p>
        </p:txBody>
      </p:sp>
      <p:sp>
        <p:nvSpPr>
          <p:cNvPr id="9" name="Szövegdoboz 8"/>
          <p:cNvSpPr txBox="1"/>
          <p:nvPr/>
        </p:nvSpPr>
        <p:spPr>
          <a:xfrm>
            <a:off x="2814476" y="4012245"/>
            <a:ext cx="6441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0000FF"/>
                </a:solidFill>
              </a:rPr>
              <a:t>m·g</a:t>
            </a:r>
          </a:p>
        </p:txBody>
      </p:sp>
      <p:cxnSp>
        <p:nvCxnSpPr>
          <p:cNvPr id="13" name="Egyenes összekötő nyíllal 12"/>
          <p:cNvCxnSpPr/>
          <p:nvPr/>
        </p:nvCxnSpPr>
        <p:spPr>
          <a:xfrm>
            <a:off x="2513568" y="3009900"/>
            <a:ext cx="0" cy="576000"/>
          </a:xfrm>
          <a:prstGeom prst="straightConnector1">
            <a:avLst/>
          </a:prstGeom>
          <a:ln w="50800">
            <a:solidFill>
              <a:srgbClr val="BC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zövegdoboz 13"/>
          <p:cNvSpPr txBox="1"/>
          <p:nvPr/>
        </p:nvSpPr>
        <p:spPr>
          <a:xfrm>
            <a:off x="2814476" y="3085145"/>
            <a:ext cx="6441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BC0000"/>
                </a:solidFill>
              </a:rPr>
              <a:t>K</a:t>
            </a:r>
          </a:p>
        </p:txBody>
      </p:sp>
      <p:sp>
        <p:nvSpPr>
          <p:cNvPr id="15" name="Szövegdoboz 14"/>
          <p:cNvSpPr txBox="1"/>
          <p:nvPr/>
        </p:nvSpPr>
        <p:spPr>
          <a:xfrm>
            <a:off x="2708467" y="1790"/>
            <a:ext cx="6435527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4. eset:</a:t>
            </a:r>
            <a:b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teher felfelé (+ irányba) halad,</a:t>
            </a:r>
          </a:p>
          <a:p>
            <a:pPr algn="ctr"/>
            <a:endParaRPr lang="hu-HU" sz="14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és a sebessége nagysága nő.</a:t>
            </a:r>
          </a:p>
        </p:txBody>
      </p:sp>
      <p:sp>
        <p:nvSpPr>
          <p:cNvPr id="5" name="Téglalap 4"/>
          <p:cNvSpPr/>
          <p:nvPr/>
        </p:nvSpPr>
        <p:spPr>
          <a:xfrm>
            <a:off x="2731726" y="1422505"/>
            <a:ext cx="63890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400" i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Legyen a gyorsulás nagysága: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Szövegdoboz 15"/>
              <p:cNvSpPr txBox="1"/>
              <p:nvPr/>
            </p:nvSpPr>
            <p:spPr>
              <a:xfrm>
                <a:off x="2708467" y="1879683"/>
                <a:ext cx="6429760" cy="63267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hu-HU" sz="2400" b="0" i="1" smtClean="0">
                          <a:latin typeface="Cambria Math" panose="02040503050406030204" pitchFamily="18" charset="0"/>
                        </a:rPr>
                        <m:t>=3 </m:t>
                      </m:r>
                      <m:f>
                        <m:fPr>
                          <m:ctrlPr>
                            <a:rPr lang="hu-HU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2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hu-HU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hu-HU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hu-HU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16" name="Szövegdoboz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8467" y="1879683"/>
                <a:ext cx="6429760" cy="63267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églalap 16"/>
              <p:cNvSpPr/>
              <p:nvPr/>
            </p:nvSpPr>
            <p:spPr>
              <a:xfrm>
                <a:off x="4238170" y="5498284"/>
                <a:ext cx="4882571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ctr"/>
                <a:r>
                  <a:rPr lang="hu-HU" sz="2400" i="1" dirty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Calibri" panose="020F0502020204030204" pitchFamily="34" charset="0"/>
                  </a:rPr>
                  <a:t>a </a:t>
                </a:r>
                <a14:m>
                  <m:oMath xmlns:m="http://schemas.openxmlformats.org/officeDocument/2006/math">
                    <m:r>
                      <a:rPr lang="hu-HU" sz="2400" b="0" i="1" smtClean="0">
                        <a:solidFill>
                          <a:srgbClr val="BC0000"/>
                        </a:solidFill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hu-HU" sz="2400" i="1" dirty="0">
                    <a:solidFill>
                      <a:srgbClr val="BC0000"/>
                    </a:solidFill>
                    <a:latin typeface="Calibri" panose="020F0502020204030204" pitchFamily="34" charset="0"/>
                  </a:rPr>
                  <a:t> </a:t>
                </a:r>
                <a:r>
                  <a:rPr lang="hu-HU" sz="2400" i="1" dirty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Calibri" panose="020F0502020204030204" pitchFamily="34" charset="0"/>
                  </a:rPr>
                  <a:t>kötelet feszítő erő</a:t>
                </a:r>
              </a:p>
              <a:p>
                <a:pPr lvl="0" algn="ctr"/>
                <a:r>
                  <a:rPr lang="hu-HU" sz="2400" i="1" dirty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Calibri" panose="020F0502020204030204" pitchFamily="34" charset="0"/>
                  </a:rPr>
                  <a:t>ezzel mindig ellentétes irányú:</a:t>
                </a:r>
                <a:endParaRPr lang="hu-HU" sz="2400" i="1" dirty="0">
                  <a:solidFill>
                    <a:prstClr val="black">
                      <a:lumMod val="75000"/>
                      <a:lumOff val="25000"/>
                    </a:prstClr>
                  </a:solidFill>
                </a:endParaRPr>
              </a:p>
            </p:txBody>
          </p:sp>
        </mc:Choice>
        <mc:Fallback xmlns="">
          <p:sp>
            <p:nvSpPr>
              <p:cNvPr id="17" name="Téglalap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8170" y="5498284"/>
                <a:ext cx="4882571" cy="830997"/>
              </a:xfrm>
              <a:prstGeom prst="rect">
                <a:avLst/>
              </a:prstGeom>
              <a:blipFill rotWithShape="1">
                <a:blip r:embed="rId4"/>
                <a:stretch>
                  <a:fillRect t="-5882" b="-16176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églalap 18"/>
              <p:cNvSpPr/>
              <p:nvPr/>
            </p:nvSpPr>
            <p:spPr>
              <a:xfrm>
                <a:off x="2731728" y="2608727"/>
                <a:ext cx="6412272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40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Σ</m:t>
                      </m:r>
                      <m:r>
                        <a:rPr lang="hu-HU" sz="2400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𝐹</m:t>
                      </m:r>
                      <m:r>
                        <a:rPr lang="hu-HU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hu-HU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𝑚</m:t>
                      </m:r>
                      <m:r>
                        <a:rPr lang="hu-HU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  <m:r>
                        <a:rPr lang="hu-HU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𝑎</m:t>
                      </m:r>
                    </m:oMath>
                  </m:oMathPara>
                </a14:m>
                <a:endParaRPr lang="hu-H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9" name="Téglalap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1728" y="2608727"/>
                <a:ext cx="6412272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Szövegdoboz 19"/>
              <p:cNvSpPr txBox="1"/>
              <p:nvPr/>
            </p:nvSpPr>
            <p:spPr>
              <a:xfrm>
                <a:off x="2731726" y="3166773"/>
                <a:ext cx="641227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hu-HU" sz="2400" b="0" i="0" smtClean="0">
                          <a:solidFill>
                            <a:srgbClr val="0000FF"/>
                          </a:solidFill>
                          <a:latin typeface="Cambria Math"/>
                        </a:rPr>
                        <m:t>K</m:t>
                      </m:r>
                      <m:r>
                        <a:rPr lang="hu-HU" sz="2400" b="0" i="0" smtClean="0">
                          <a:latin typeface="Cambria Math"/>
                        </a:rPr>
                        <m:t>+</m:t>
                      </m:r>
                      <m:r>
                        <a:rPr lang="hu-HU" sz="2400" b="0" i="1" smtClean="0">
                          <a:latin typeface="Cambria Math"/>
                        </a:rPr>
                        <m:t>𝑚</m:t>
                      </m:r>
                      <m:r>
                        <a:rPr lang="hu-HU" sz="2400" b="0" i="1" smtClean="0">
                          <a:latin typeface="Cambria Math"/>
                          <a:ea typeface="Cambria Math"/>
                        </a:rPr>
                        <m:t>⋅</m:t>
                      </m:r>
                      <m:r>
                        <a:rPr lang="hu-HU" sz="2400" b="0" i="1" smtClean="0">
                          <a:latin typeface="Cambria Math"/>
                          <a:ea typeface="Cambria Math"/>
                        </a:rPr>
                        <m:t>𝑔</m:t>
                      </m:r>
                      <m:r>
                        <a:rPr lang="hu-HU" sz="2400" b="0" i="0" smtClean="0">
                          <a:latin typeface="Cambria Math"/>
                        </a:rPr>
                        <m:t>=</m:t>
                      </m:r>
                      <m:r>
                        <a:rPr lang="hu-HU" sz="2400" i="1">
                          <a:latin typeface="Cambria Math"/>
                          <a:ea typeface="Cambria Math"/>
                        </a:rPr>
                        <m:t>𝑚</m:t>
                      </m:r>
                      <m:r>
                        <a:rPr lang="hu-HU" sz="2400" i="1">
                          <a:latin typeface="Cambria Math"/>
                          <a:ea typeface="Cambria Math"/>
                        </a:rPr>
                        <m:t>⋅</m:t>
                      </m:r>
                      <m:r>
                        <a:rPr lang="hu-HU" sz="2400" i="1">
                          <a:latin typeface="Cambria Math"/>
                          <a:ea typeface="Cambria Math"/>
                        </a:rPr>
                        <m:t>𝑎</m:t>
                      </m:r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20" name="Szövegdoboz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1726" y="3166773"/>
                <a:ext cx="6412273" cy="461665"/>
              </a:xfrm>
              <a:prstGeom prst="rect">
                <a:avLst/>
              </a:prstGeom>
              <a:blipFill rotWithShape="1">
                <a:blip r:embed="rId6"/>
                <a:stretch>
                  <a:fillRect b="-9211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Szövegdoboz 20"/>
              <p:cNvSpPr txBox="1"/>
              <p:nvPr/>
            </p:nvSpPr>
            <p:spPr>
              <a:xfrm>
                <a:off x="2731726" y="4482833"/>
                <a:ext cx="638901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hu-HU" sz="2400" b="0" i="0" smtClean="0">
                          <a:solidFill>
                            <a:srgbClr val="0000FF"/>
                          </a:solidFill>
                          <a:latin typeface="Cambria Math"/>
                        </a:rPr>
                        <m:t>K</m:t>
                      </m:r>
                      <m:r>
                        <a:rPr lang="hu-HU" sz="24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−2000 </m:t>
                      </m:r>
                      <m:r>
                        <a:rPr lang="hu-HU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hu-HU" sz="2400" b="0" i="0" smtClean="0">
                          <a:latin typeface="Cambria Math"/>
                        </a:rPr>
                        <m:t>=</m:t>
                      </m:r>
                      <m:r>
                        <a:rPr lang="hu-HU" sz="2400" b="0" i="0" smtClean="0">
                          <a:latin typeface="Cambria Math" panose="02040503050406030204" pitchFamily="18" charset="0"/>
                        </a:rPr>
                        <m:t>600 </m:t>
                      </m:r>
                      <m:r>
                        <m:rPr>
                          <m:sty m:val="p"/>
                        </m:rPr>
                        <a:rPr lang="hu-HU" sz="2400" b="0" i="0" smtClean="0">
                          <a:latin typeface="Cambria Math" panose="02040503050406030204" pitchFamily="18" charset="0"/>
                        </a:rPr>
                        <m:t>N</m:t>
                      </m:r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21" name="Szövegdoboz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1726" y="4482833"/>
                <a:ext cx="6389016" cy="46166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Szövegdoboz 21"/>
              <p:cNvSpPr txBox="1"/>
              <p:nvPr/>
            </p:nvSpPr>
            <p:spPr>
              <a:xfrm>
                <a:off x="2749211" y="4981459"/>
                <a:ext cx="638901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hu-HU" sz="2400" b="0" i="0" smtClean="0">
                          <a:solidFill>
                            <a:srgbClr val="0000FF"/>
                          </a:solidFill>
                          <a:latin typeface="Cambria Math"/>
                        </a:rPr>
                        <m:t>K</m:t>
                      </m:r>
                      <m:r>
                        <a:rPr lang="hu-HU" sz="2400" b="0" i="0" smtClean="0">
                          <a:latin typeface="Cambria Math"/>
                        </a:rPr>
                        <m:t>=</m:t>
                      </m:r>
                      <m:r>
                        <a:rPr lang="hu-HU" sz="2400" b="0" i="0" smtClean="0">
                          <a:latin typeface="Cambria Math" panose="02040503050406030204" pitchFamily="18" charset="0"/>
                        </a:rPr>
                        <m:t>2600 </m:t>
                      </m:r>
                      <m:r>
                        <m:rPr>
                          <m:sty m:val="p"/>
                        </m:rPr>
                        <a:rPr lang="hu-HU" sz="2400" b="0" i="0" smtClean="0">
                          <a:latin typeface="Cambria Math" panose="02040503050406030204" pitchFamily="18" charset="0"/>
                        </a:rPr>
                        <m:t>N</m:t>
                      </m:r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22" name="Szövegdoboz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9211" y="4981459"/>
                <a:ext cx="6389016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Szövegdoboz 22"/>
              <p:cNvSpPr txBox="1"/>
              <p:nvPr/>
            </p:nvSpPr>
            <p:spPr>
              <a:xfrm>
                <a:off x="4238170" y="6309176"/>
                <a:ext cx="4882574" cy="4735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hu-HU" sz="2400" b="0" i="0" smtClean="0">
                          <a:solidFill>
                            <a:srgbClr val="BC0000"/>
                          </a:solidFill>
                          <a:latin typeface="Cambria Math"/>
                        </a:rPr>
                        <m:t>K</m:t>
                      </m:r>
                      <m:r>
                        <a:rPr lang="hu-HU" sz="2400" b="0" i="0" smtClean="0">
                          <a:latin typeface="Cambria Math"/>
                        </a:rPr>
                        <m:t>=</m:t>
                      </m:r>
                      <m:r>
                        <a:rPr lang="hu-HU" sz="2400" b="0" i="0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hu-HU" sz="2400" b="0" i="0" smtClean="0">
                          <a:latin typeface="Cambria Math"/>
                        </a:rPr>
                        <m:t>2</m:t>
                      </m:r>
                      <m:r>
                        <a:rPr lang="hu-HU" sz="2400" b="0" i="0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hu-HU" sz="2400" b="0" i="0" smtClean="0">
                          <a:latin typeface="Cambria Math"/>
                        </a:rPr>
                        <m:t>00 </m:t>
                      </m:r>
                      <m:r>
                        <m:rPr>
                          <m:sty m:val="p"/>
                        </m:rPr>
                        <a:rPr lang="hu-HU" sz="2400" b="0" i="0" smtClean="0">
                          <a:latin typeface="Cambria Math"/>
                        </a:rPr>
                        <m:t>N</m:t>
                      </m:r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23" name="Szövegdoboz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8170" y="6309176"/>
                <a:ext cx="4882574" cy="473591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Szövegdoboz 30"/>
              <p:cNvSpPr txBox="1"/>
              <p:nvPr/>
            </p:nvSpPr>
            <p:spPr>
              <a:xfrm>
                <a:off x="3136572" y="3725565"/>
                <a:ext cx="6007427" cy="725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hu-HU" sz="2400" b="0" i="0" smtClean="0">
                          <a:solidFill>
                            <a:srgbClr val="0000FF"/>
                          </a:solidFill>
                          <a:latin typeface="Cambria Math"/>
                        </a:rPr>
                        <m:t>K</m:t>
                      </m:r>
                      <m:r>
                        <a:rPr lang="hu-HU" sz="2400" b="0" i="0" smtClean="0">
                          <a:latin typeface="Cambria Math"/>
                        </a:rPr>
                        <m:t>+</m:t>
                      </m:r>
                      <m:r>
                        <a:rPr lang="hu-HU" sz="2400" b="0" i="1" smtClean="0">
                          <a:latin typeface="Cambria Math"/>
                        </a:rPr>
                        <m:t>200 </m:t>
                      </m:r>
                      <m:r>
                        <a:rPr lang="hu-HU" sz="2400" b="0" i="1" smtClean="0">
                          <a:latin typeface="Cambria Math"/>
                        </a:rPr>
                        <m:t>𝑘𝑔</m:t>
                      </m:r>
                      <m:r>
                        <a:rPr lang="hu-HU" sz="2400" b="0" i="1" smtClean="0">
                          <a:latin typeface="Cambria Math"/>
                          <a:ea typeface="Cambria Math"/>
                        </a:rPr>
                        <m:t>⋅</m:t>
                      </m:r>
                      <m:d>
                        <m:dPr>
                          <m:ctrlPr>
                            <a:rPr lang="hu-HU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hu-HU" sz="2400" b="0" i="1" smtClean="0">
                              <a:latin typeface="Cambria Math"/>
                              <a:ea typeface="Cambria Math"/>
                            </a:rPr>
                            <m:t>−10</m:t>
                          </m:r>
                          <m:f>
                            <m:fPr>
                              <m:ctrlPr>
                                <a:rPr lang="hu-HU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hu-HU" sz="24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hu-HU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hu-HU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p>
                                  <m:r>
                                    <a:rPr lang="hu-HU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d>
                      <m:r>
                        <a:rPr lang="hu-HU" sz="2400" b="0" i="0" smtClean="0">
                          <a:latin typeface="Cambria Math"/>
                        </a:rPr>
                        <m:t>=</m:t>
                      </m:r>
                      <m:r>
                        <a:rPr lang="hu-HU" sz="2400" b="0" i="1" smtClean="0">
                          <a:latin typeface="Cambria Math"/>
                        </a:rPr>
                        <m:t>200 </m:t>
                      </m:r>
                      <m:r>
                        <a:rPr lang="hu-HU" sz="2400" b="0" i="1" smtClean="0">
                          <a:latin typeface="Cambria Math"/>
                        </a:rPr>
                        <m:t>𝑘𝑔</m:t>
                      </m:r>
                      <m:r>
                        <a:rPr lang="hu-HU" sz="2400" i="1">
                          <a:latin typeface="Cambria Math"/>
                          <a:ea typeface="Cambria Math"/>
                        </a:rPr>
                        <m:t>⋅</m:t>
                      </m:r>
                      <m:r>
                        <a:rPr lang="hu-HU" sz="2400" i="1">
                          <a:latin typeface="Cambria Math" panose="02040503050406030204" pitchFamily="18" charset="0"/>
                        </a:rPr>
                        <m:t>3 </m:t>
                      </m:r>
                      <m:f>
                        <m:fPr>
                          <m:ctrlPr>
                            <a:rPr lang="hu-HU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2400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hu-HU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hu-HU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hu-HU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31" name="Szövegdoboz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6572" y="3725565"/>
                <a:ext cx="6007427" cy="72500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Ellipszis 23">
            <a:extLst>
              <a:ext uri="{FF2B5EF4-FFF2-40B4-BE49-F238E27FC236}">
                <a16:creationId xmlns:a16="http://schemas.microsoft.com/office/drawing/2014/main" id="{161E2843-318D-41D7-80CD-20B32996BDD3}"/>
              </a:ext>
            </a:extLst>
          </p:cNvPr>
          <p:cNvSpPr/>
          <p:nvPr/>
        </p:nvSpPr>
        <p:spPr>
          <a:xfrm>
            <a:off x="469304" y="3213100"/>
            <a:ext cx="419100" cy="4191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3600" dirty="0">
              <a:solidFill>
                <a:schemeClr val="tx1"/>
              </a:solidFill>
            </a:endParaRPr>
          </a:p>
        </p:txBody>
      </p:sp>
      <p:cxnSp>
        <p:nvCxnSpPr>
          <p:cNvPr id="25" name="Egyenes összekötő nyíllal 24">
            <a:extLst>
              <a:ext uri="{FF2B5EF4-FFF2-40B4-BE49-F238E27FC236}">
                <a16:creationId xmlns:a16="http://schemas.microsoft.com/office/drawing/2014/main" id="{7CB4EF5F-37DD-4166-A608-68610ED42B1A}"/>
              </a:ext>
            </a:extLst>
          </p:cNvPr>
          <p:cNvCxnSpPr/>
          <p:nvPr/>
        </p:nvCxnSpPr>
        <p:spPr>
          <a:xfrm flipV="1">
            <a:off x="208804" y="2641600"/>
            <a:ext cx="0" cy="15367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églalap 25">
            <a:extLst>
              <a:ext uri="{FF2B5EF4-FFF2-40B4-BE49-F238E27FC236}">
                <a16:creationId xmlns:a16="http://schemas.microsoft.com/office/drawing/2014/main" id="{191E0771-DCD4-46A6-AB1B-7D34F16F76B2}"/>
              </a:ext>
            </a:extLst>
          </p:cNvPr>
          <p:cNvSpPr/>
          <p:nvPr/>
        </p:nvSpPr>
        <p:spPr>
          <a:xfrm>
            <a:off x="466530" y="3052800"/>
            <a:ext cx="4395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u-HU" sz="4000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3112395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6" grpId="0"/>
      <p:bldP spid="17" grpId="0"/>
      <p:bldP spid="19" grpId="0"/>
      <p:bldP spid="20" grpId="0"/>
      <p:bldP spid="21" grpId="0"/>
      <p:bldP spid="22" grpId="0"/>
      <p:bldP spid="23" grpId="0"/>
      <p:bldP spid="3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2" descr="http://pixabay.com/static/uploads/photo/2012/05/07/15/20/crane-48591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32922" y="177801"/>
            <a:ext cx="6183515" cy="6573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Szövegdoboz 14"/>
          <p:cNvSpPr txBox="1"/>
          <p:nvPr/>
        </p:nvSpPr>
        <p:spPr>
          <a:xfrm>
            <a:off x="3458670" y="1790"/>
            <a:ext cx="568533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5. eset:</a:t>
            </a:r>
            <a:b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teher felfelé (+ irányba) halad,</a:t>
            </a:r>
          </a:p>
          <a:p>
            <a:pPr algn="ctr"/>
            <a:endParaRPr lang="hu-HU" sz="12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és a sebessége nagysága </a:t>
            </a:r>
            <a:r>
              <a:rPr lang="hu-HU" sz="2400" i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csökken</a:t>
            </a:r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</p:txBody>
      </p:sp>
      <p:sp>
        <p:nvSpPr>
          <p:cNvPr id="30" name="Téglalap 29"/>
          <p:cNvSpPr/>
          <p:nvPr/>
        </p:nvSpPr>
        <p:spPr>
          <a:xfrm>
            <a:off x="4271554" y="5894667"/>
            <a:ext cx="487244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hu-HU" sz="2400" i="1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</a:rPr>
              <a:t>Tehát a gyorsulása </a:t>
            </a:r>
            <a:r>
              <a:rPr lang="hu-HU" sz="2400" i="1" u="sng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</a:rPr>
              <a:t>lefelé</a:t>
            </a:r>
            <a:r>
              <a:rPr lang="hu-HU" sz="2400" i="1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</a:rPr>
              <a:t> (-) irányú.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Szövegdoboz 18"/>
              <p:cNvSpPr txBox="1"/>
              <p:nvPr/>
            </p:nvSpPr>
            <p:spPr>
              <a:xfrm>
                <a:off x="3458670" y="2431769"/>
                <a:ext cx="5685329" cy="6938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hu-HU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hu-HU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num>
                        <m:den>
                          <m:r>
                            <a:rPr lang="hu-HU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hu-HU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19" name="Szövegdoboz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8670" y="2431769"/>
                <a:ext cx="5685329" cy="69384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églalap 20"/>
              <p:cNvSpPr/>
              <p:nvPr/>
            </p:nvSpPr>
            <p:spPr>
              <a:xfrm>
                <a:off x="3458670" y="1851748"/>
                <a:ext cx="568533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ctr"/>
                <a:r>
                  <a:rPr lang="hu-HU" sz="2400" i="1" dirty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Calibri" panose="020F0502020204030204" pitchFamily="34" charset="0"/>
                  </a:rPr>
                  <a:t>A gyorsulás mindig </a:t>
                </a:r>
                <a14:m>
                  <m:oMath xmlns:m="http://schemas.openxmlformats.org/officeDocument/2006/math">
                    <m:r>
                      <a:rPr lang="hu-HU" sz="2400" i="1"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hu-HU" sz="2400" i="1"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hu-HU" sz="2400" i="1" dirty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Calibri" panose="020F0502020204030204" pitchFamily="34" charset="0"/>
                  </a:rPr>
                  <a:t> irányú.</a:t>
                </a:r>
              </a:p>
            </p:txBody>
          </p:sp>
        </mc:Choice>
        <mc:Fallback xmlns="">
          <p:sp>
            <p:nvSpPr>
              <p:cNvPr id="21" name="Téglalap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8670" y="1851748"/>
                <a:ext cx="5685331" cy="461665"/>
              </a:xfrm>
              <a:prstGeom prst="rect">
                <a:avLst/>
              </a:prstGeom>
              <a:blipFill rotWithShape="1">
                <a:blip r:embed="rId7"/>
                <a:stretch>
                  <a:fillRect t="-10667" b="-30667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églalap 21"/>
          <p:cNvSpPr/>
          <p:nvPr/>
        </p:nvSpPr>
        <p:spPr>
          <a:xfrm>
            <a:off x="3458670" y="1415961"/>
            <a:ext cx="56853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hu-HU" sz="2400" i="1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</a:rPr>
              <a:t>Milyen irányú ekkor a gyorsulása?</a:t>
            </a:r>
          </a:p>
        </p:txBody>
      </p:sp>
      <p:sp>
        <p:nvSpPr>
          <p:cNvPr id="23" name="Téglalap 22"/>
          <p:cNvSpPr/>
          <p:nvPr/>
        </p:nvSpPr>
        <p:spPr>
          <a:xfrm>
            <a:off x="2312468" y="2981600"/>
            <a:ext cx="396000" cy="1980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25" name="Egyenes összekötő nyíllal 24"/>
          <p:cNvCxnSpPr/>
          <p:nvPr/>
        </p:nvCxnSpPr>
        <p:spPr>
          <a:xfrm>
            <a:off x="2513568" y="39243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gyenes összekötő nyíllal 27"/>
          <p:cNvCxnSpPr/>
          <p:nvPr/>
        </p:nvCxnSpPr>
        <p:spPr>
          <a:xfrm flipV="1">
            <a:off x="2513568" y="23802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Szövegdoboz 30"/>
          <p:cNvSpPr txBox="1"/>
          <p:nvPr/>
        </p:nvSpPr>
        <p:spPr>
          <a:xfrm>
            <a:off x="2814476" y="2479207"/>
            <a:ext cx="6441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0000FF"/>
                </a:solidFill>
              </a:rPr>
              <a:t>K</a:t>
            </a:r>
          </a:p>
        </p:txBody>
      </p:sp>
      <p:sp>
        <p:nvSpPr>
          <p:cNvPr id="32" name="Szövegdoboz 31"/>
          <p:cNvSpPr txBox="1"/>
          <p:nvPr/>
        </p:nvSpPr>
        <p:spPr>
          <a:xfrm>
            <a:off x="2814476" y="4012245"/>
            <a:ext cx="6441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0000FF"/>
                </a:solidFill>
              </a:rPr>
              <a:t>m·g</a:t>
            </a:r>
          </a:p>
        </p:txBody>
      </p:sp>
      <p:cxnSp>
        <p:nvCxnSpPr>
          <p:cNvPr id="35" name="Egyenes összekötő nyíllal 34"/>
          <p:cNvCxnSpPr/>
          <p:nvPr/>
        </p:nvCxnSpPr>
        <p:spPr>
          <a:xfrm>
            <a:off x="2513568" y="3009900"/>
            <a:ext cx="0" cy="576000"/>
          </a:xfrm>
          <a:prstGeom prst="straightConnector1">
            <a:avLst/>
          </a:prstGeom>
          <a:ln w="50800">
            <a:solidFill>
              <a:srgbClr val="BC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Szövegdoboz 35"/>
          <p:cNvSpPr txBox="1"/>
          <p:nvPr/>
        </p:nvSpPr>
        <p:spPr>
          <a:xfrm>
            <a:off x="2814476" y="3085145"/>
            <a:ext cx="6441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BC0000"/>
                </a:solidFill>
              </a:rPr>
              <a:t>K</a:t>
            </a:r>
          </a:p>
        </p:txBody>
      </p:sp>
      <p:cxnSp>
        <p:nvCxnSpPr>
          <p:cNvPr id="38" name="Egyenes összekötő nyíllal 37"/>
          <p:cNvCxnSpPr/>
          <p:nvPr/>
        </p:nvCxnSpPr>
        <p:spPr>
          <a:xfrm flipV="1">
            <a:off x="5438711" y="3358242"/>
            <a:ext cx="0" cy="1287200"/>
          </a:xfrm>
          <a:prstGeom prst="straightConnector1">
            <a:avLst/>
          </a:prstGeom>
          <a:ln w="31750">
            <a:solidFill>
              <a:schemeClr val="accent1">
                <a:lumMod val="75000"/>
              </a:schemeClr>
            </a:solidFill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gyenes összekötő nyíllal 38"/>
          <p:cNvCxnSpPr/>
          <p:nvPr/>
        </p:nvCxnSpPr>
        <p:spPr>
          <a:xfrm flipV="1">
            <a:off x="6243722" y="3716087"/>
            <a:ext cx="0" cy="929355"/>
          </a:xfrm>
          <a:prstGeom prst="straightConnector1">
            <a:avLst/>
          </a:prstGeom>
          <a:ln w="31750">
            <a:solidFill>
              <a:srgbClr val="7030A0"/>
            </a:solidFill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Egyenes összekötő nyíllal 39"/>
          <p:cNvCxnSpPr/>
          <p:nvPr/>
        </p:nvCxnSpPr>
        <p:spPr>
          <a:xfrm>
            <a:off x="6616335" y="4596750"/>
            <a:ext cx="0" cy="421200"/>
          </a:xfrm>
          <a:prstGeom prst="straightConnector1">
            <a:avLst/>
          </a:prstGeom>
          <a:ln w="31750">
            <a:solidFill>
              <a:srgbClr val="00B050"/>
            </a:solidFill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Szövegdoboz 40"/>
              <p:cNvSpPr txBox="1"/>
              <p:nvPr/>
            </p:nvSpPr>
            <p:spPr>
              <a:xfrm>
                <a:off x="5254654" y="5197557"/>
                <a:ext cx="36811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sz="240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hu-HU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hu-HU" sz="24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1" name="Szövegdoboz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4654" y="5197557"/>
                <a:ext cx="368114" cy="369332"/>
              </a:xfrm>
              <a:prstGeom prst="rect">
                <a:avLst/>
              </a:prstGeom>
              <a:blipFill rotWithShape="1">
                <a:blip r:embed="rId8"/>
                <a:stretch>
                  <a:fillRect l="-11667" r="-8333" b="-13333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Szövegdoboz 41"/>
              <p:cNvSpPr txBox="1"/>
              <p:nvPr/>
            </p:nvSpPr>
            <p:spPr>
              <a:xfrm>
                <a:off x="6059665" y="5197557"/>
                <a:ext cx="37523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hu-HU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hu-HU" sz="24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42" name="Szövegdoboz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9665" y="5197557"/>
                <a:ext cx="375231" cy="369332"/>
              </a:xfrm>
              <a:prstGeom prst="rect">
                <a:avLst/>
              </a:prstGeom>
              <a:blipFill rotWithShape="1">
                <a:blip r:embed="rId9"/>
                <a:stretch>
                  <a:fillRect l="-9677" r="-8065" b="-13333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Szövegdoboz 42"/>
              <p:cNvSpPr txBox="1"/>
              <p:nvPr/>
            </p:nvSpPr>
            <p:spPr>
              <a:xfrm>
                <a:off x="6846932" y="5245737"/>
                <a:ext cx="179914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24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hu-HU" sz="24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</m:t>
                      </m:r>
                      <m:r>
                        <a:rPr lang="hu-HU" sz="2400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hu-HU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400" b="0" i="1" smtClean="0">
                              <a:solidFill>
                                <a:srgbClr val="7030A0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hu-HU" sz="2400" b="0" i="1" smtClean="0">
                              <a:solidFill>
                                <a:srgbClr val="7030A0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hu-HU" sz="2400" b="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hu-HU" sz="24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4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hu-HU" sz="24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43" name="Szövegdoboz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6932" y="5245737"/>
                <a:ext cx="1799147" cy="369332"/>
              </a:xfrm>
              <a:prstGeom prst="rect">
                <a:avLst/>
              </a:prstGeom>
              <a:blipFill rotWithShape="1">
                <a:blip r:embed="rId10"/>
                <a:stretch>
                  <a:fillRect l="-3390" r="-1356" b="-13333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4" name="Egyenes összekötő nyíllal 43"/>
          <p:cNvCxnSpPr/>
          <p:nvPr/>
        </p:nvCxnSpPr>
        <p:spPr>
          <a:xfrm>
            <a:off x="6403677" y="3729150"/>
            <a:ext cx="0" cy="1288800"/>
          </a:xfrm>
          <a:prstGeom prst="straightConnector1">
            <a:avLst/>
          </a:prstGeom>
          <a:ln w="31750">
            <a:solidFill>
              <a:schemeClr val="accent4">
                <a:lumMod val="75000"/>
              </a:schemeClr>
            </a:solidFill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églalap 44"/>
              <p:cNvSpPr/>
              <p:nvPr/>
            </p:nvSpPr>
            <p:spPr>
              <a:xfrm>
                <a:off x="6403677" y="4038635"/>
                <a:ext cx="78200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2400" i="1">
                          <a:solidFill>
                            <a:srgbClr val="FFC000">
                              <a:lumMod val="75000"/>
                            </a:srgbClr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hu-HU" sz="2400" i="1">
                              <a:solidFill>
                                <a:srgbClr val="FFC000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400" i="1">
                              <a:solidFill>
                                <a:srgbClr val="FFC000">
                                  <a:lumMod val="75000"/>
                                </a:srgbClr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hu-HU" sz="2400" i="1">
                              <a:solidFill>
                                <a:srgbClr val="FFC000">
                                  <a:lumMod val="75000"/>
                                </a:srgbClr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45" name="Téglalap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3677" y="4038635"/>
                <a:ext cx="782009" cy="461665"/>
              </a:xfrm>
              <a:prstGeom prst="rect">
                <a:avLst/>
              </a:prstGeom>
              <a:blipFill rotWithShape="1">
                <a:blip r:embed="rId11"/>
                <a:stretch>
                  <a:fillRect b="-1333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églalap 45"/>
              <p:cNvSpPr/>
              <p:nvPr/>
            </p:nvSpPr>
            <p:spPr>
              <a:xfrm>
                <a:off x="6709823" y="4596750"/>
                <a:ext cx="61209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24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hu-HU" sz="24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46" name="Téglalap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9823" y="4596750"/>
                <a:ext cx="612091" cy="46166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Ellipszis 46"/>
          <p:cNvSpPr>
            <a:spLocks noChangeAspect="1"/>
          </p:cNvSpPr>
          <p:nvPr/>
        </p:nvSpPr>
        <p:spPr>
          <a:xfrm>
            <a:off x="6204836" y="4575606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8" name="Ellipszis 47"/>
          <p:cNvSpPr>
            <a:spLocks noChangeAspect="1"/>
          </p:cNvSpPr>
          <p:nvPr/>
        </p:nvSpPr>
        <p:spPr>
          <a:xfrm>
            <a:off x="6579307" y="4571250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41614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19" grpId="0"/>
      <p:bldP spid="21" grpId="0"/>
      <p:bldP spid="22" grpId="0"/>
      <p:bldP spid="41" grpId="0"/>
      <p:bldP spid="42" grpId="0"/>
      <p:bldP spid="43" grpId="0"/>
      <p:bldP spid="45" grpId="0"/>
      <p:bldP spid="46" grpId="0"/>
      <p:bldP spid="47" grpId="0" animBg="1"/>
      <p:bldP spid="4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églalap 2"/>
          <p:cNvSpPr/>
          <p:nvPr/>
        </p:nvSpPr>
        <p:spPr>
          <a:xfrm>
            <a:off x="3458670" y="0"/>
            <a:ext cx="568533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hu-HU" sz="2400" i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5. eset:</a:t>
            </a:r>
            <a:br>
              <a:rPr lang="hu-HU" sz="2400" i="1" dirty="0">
                <a:solidFill>
                  <a:prstClr val="black">
                    <a:lumMod val="75000"/>
                    <a:lumOff val="25000"/>
                  </a:prstClr>
                </a:solidFill>
              </a:rPr>
            </a:br>
            <a:r>
              <a:rPr lang="hu-HU" sz="2400" i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a teher felfelé (+ irányba) halad</a:t>
            </a:r>
          </a:p>
          <a:p>
            <a:pPr lvl="0" algn="ctr"/>
            <a:endParaRPr lang="hu-HU" sz="1200" i="1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 algn="ctr"/>
            <a:r>
              <a:rPr lang="hu-HU" sz="2400" i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és a sebessége nagysága </a:t>
            </a:r>
            <a:r>
              <a:rPr lang="hu-HU" sz="2400" i="1" u="sng" dirty="0">
                <a:solidFill>
                  <a:prstClr val="black">
                    <a:lumMod val="75000"/>
                    <a:lumOff val="25000"/>
                  </a:prstClr>
                </a:solidFill>
              </a:rPr>
              <a:t>csökken</a:t>
            </a:r>
            <a:r>
              <a:rPr lang="hu-HU" sz="2400" i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Szövegdoboz 14"/>
              <p:cNvSpPr txBox="1"/>
              <p:nvPr/>
            </p:nvSpPr>
            <p:spPr>
              <a:xfrm>
                <a:off x="4368800" y="6280148"/>
                <a:ext cx="4775200" cy="4735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hu-HU" sz="2400" b="0" i="0" smtClean="0">
                          <a:solidFill>
                            <a:srgbClr val="BC0000"/>
                          </a:solidFill>
                          <a:latin typeface="Cambria Math"/>
                        </a:rPr>
                        <m:t>K</m:t>
                      </m:r>
                      <m:r>
                        <a:rPr lang="hu-HU" sz="2400" b="0" i="0" smtClean="0">
                          <a:latin typeface="Cambria Math"/>
                        </a:rPr>
                        <m:t>=</m:t>
                      </m:r>
                      <m:r>
                        <a:rPr lang="hu-HU" sz="2400" b="0" i="0" smtClean="0">
                          <a:latin typeface="Cambria Math" panose="02040503050406030204" pitchFamily="18" charset="0"/>
                        </a:rPr>
                        <m:t>−14</m:t>
                      </m:r>
                      <m:r>
                        <a:rPr lang="hu-HU" sz="2400" b="0" i="0" smtClean="0">
                          <a:latin typeface="Cambria Math"/>
                        </a:rPr>
                        <m:t>00 </m:t>
                      </m:r>
                      <m:r>
                        <m:rPr>
                          <m:sty m:val="p"/>
                        </m:rPr>
                        <a:rPr lang="hu-HU" sz="2400" b="0" i="0" smtClean="0">
                          <a:latin typeface="Cambria Math"/>
                        </a:rPr>
                        <m:t>N</m:t>
                      </m:r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15" name="Szövegdoboz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8800" y="6280148"/>
                <a:ext cx="4775200" cy="47359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églalap 15"/>
          <p:cNvSpPr/>
          <p:nvPr/>
        </p:nvSpPr>
        <p:spPr>
          <a:xfrm>
            <a:off x="3458670" y="1417562"/>
            <a:ext cx="56853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400" i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A gyorsulás most negatív: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Szövegdoboz 16"/>
              <p:cNvSpPr txBox="1"/>
              <p:nvPr/>
            </p:nvSpPr>
            <p:spPr>
              <a:xfrm>
                <a:off x="3458670" y="1935122"/>
                <a:ext cx="5685330" cy="63267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hu-HU" sz="2400" b="0" i="1" smtClean="0">
                          <a:latin typeface="Cambria Math" panose="02040503050406030204" pitchFamily="18" charset="0"/>
                        </a:rPr>
                        <m:t>=−3 </m:t>
                      </m:r>
                      <m:f>
                        <m:fPr>
                          <m:ctrlPr>
                            <a:rPr lang="hu-HU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2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hu-HU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hu-HU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hu-HU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17" name="Szövegdoboz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8670" y="1935122"/>
                <a:ext cx="5685330" cy="63267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églalap 17"/>
              <p:cNvSpPr/>
              <p:nvPr/>
            </p:nvSpPr>
            <p:spPr>
              <a:xfrm>
                <a:off x="4368800" y="5451305"/>
                <a:ext cx="4775200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ctr"/>
                <a:r>
                  <a:rPr lang="hu-HU" sz="2400" i="1" dirty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Calibri" panose="020F0502020204030204" pitchFamily="34" charset="0"/>
                  </a:rPr>
                  <a:t>a </a:t>
                </a:r>
                <a14:m>
                  <m:oMath xmlns:m="http://schemas.openxmlformats.org/officeDocument/2006/math">
                    <m:r>
                      <a:rPr lang="hu-HU" sz="2400" b="0" i="1" smtClean="0">
                        <a:solidFill>
                          <a:srgbClr val="BC0000"/>
                        </a:solidFill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hu-HU" sz="2400" i="1" dirty="0">
                    <a:solidFill>
                      <a:srgbClr val="BC0000"/>
                    </a:solidFill>
                    <a:latin typeface="Calibri" panose="020F0502020204030204" pitchFamily="34" charset="0"/>
                  </a:rPr>
                  <a:t> </a:t>
                </a:r>
                <a:r>
                  <a:rPr lang="hu-HU" sz="2400" i="1" dirty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Calibri" panose="020F0502020204030204" pitchFamily="34" charset="0"/>
                  </a:rPr>
                  <a:t>kötelet feszítő erő</a:t>
                </a:r>
              </a:p>
              <a:p>
                <a:pPr lvl="0" algn="ctr"/>
                <a:r>
                  <a:rPr lang="hu-HU" sz="2400" i="1" dirty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Calibri" panose="020F0502020204030204" pitchFamily="34" charset="0"/>
                  </a:rPr>
                  <a:t>ezzel mindig ellentétes irányú:</a:t>
                </a:r>
                <a:endParaRPr lang="hu-HU" sz="2400" i="1" dirty="0">
                  <a:solidFill>
                    <a:prstClr val="black">
                      <a:lumMod val="75000"/>
                      <a:lumOff val="25000"/>
                    </a:prstClr>
                  </a:solidFill>
                </a:endParaRPr>
              </a:p>
            </p:txBody>
          </p:sp>
        </mc:Choice>
        <mc:Fallback xmlns="">
          <p:sp>
            <p:nvSpPr>
              <p:cNvPr id="18" name="Téglalap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8800" y="5451305"/>
                <a:ext cx="4775200" cy="830997"/>
              </a:xfrm>
              <a:prstGeom prst="rect">
                <a:avLst/>
              </a:prstGeom>
              <a:blipFill rotWithShape="1">
                <a:blip r:embed="rId4"/>
                <a:stretch>
                  <a:fillRect t="-5839" b="-15328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églalap 18"/>
              <p:cNvSpPr/>
              <p:nvPr/>
            </p:nvSpPr>
            <p:spPr>
              <a:xfrm>
                <a:off x="3458670" y="2710861"/>
                <a:ext cx="568533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40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Σ</m:t>
                      </m:r>
                      <m:r>
                        <a:rPr lang="hu-HU" sz="2400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𝐹</m:t>
                      </m:r>
                      <m:r>
                        <a:rPr lang="hu-HU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hu-HU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𝑚</m:t>
                      </m:r>
                      <m:r>
                        <a:rPr lang="hu-HU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  <m:r>
                        <a:rPr lang="hu-HU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𝑎</m:t>
                      </m:r>
                    </m:oMath>
                  </m:oMathPara>
                </a14:m>
                <a:endParaRPr lang="hu-H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9" name="Téglalap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8670" y="2710861"/>
                <a:ext cx="5685331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Szövegdoboz 19"/>
              <p:cNvSpPr txBox="1"/>
              <p:nvPr/>
            </p:nvSpPr>
            <p:spPr>
              <a:xfrm>
                <a:off x="3458670" y="3215101"/>
                <a:ext cx="568533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hu-HU" sz="2400" b="0" i="0" smtClean="0">
                          <a:solidFill>
                            <a:srgbClr val="0000FF"/>
                          </a:solidFill>
                          <a:latin typeface="Cambria Math"/>
                        </a:rPr>
                        <m:t>K</m:t>
                      </m:r>
                      <m:r>
                        <a:rPr lang="hu-HU" sz="2400" b="0" i="0" smtClean="0">
                          <a:latin typeface="Cambria Math"/>
                        </a:rPr>
                        <m:t>+</m:t>
                      </m:r>
                      <m:r>
                        <a:rPr lang="hu-HU" sz="2400" b="0" i="1" smtClean="0">
                          <a:latin typeface="Cambria Math"/>
                        </a:rPr>
                        <m:t>𝑚</m:t>
                      </m:r>
                      <m:r>
                        <a:rPr lang="hu-HU" sz="2400" b="0" i="1" smtClean="0">
                          <a:latin typeface="Cambria Math"/>
                          <a:ea typeface="Cambria Math"/>
                        </a:rPr>
                        <m:t>⋅</m:t>
                      </m:r>
                      <m:r>
                        <a:rPr lang="hu-HU" sz="2400" b="0" i="1" smtClean="0">
                          <a:latin typeface="Cambria Math"/>
                          <a:ea typeface="Cambria Math"/>
                        </a:rPr>
                        <m:t>𝑔</m:t>
                      </m:r>
                      <m:r>
                        <a:rPr lang="hu-HU" sz="2400" b="0" i="0" smtClean="0">
                          <a:latin typeface="Cambria Math"/>
                        </a:rPr>
                        <m:t>=</m:t>
                      </m:r>
                      <m:r>
                        <a:rPr lang="hu-HU" sz="2400" i="1">
                          <a:latin typeface="Cambria Math"/>
                          <a:ea typeface="Cambria Math"/>
                        </a:rPr>
                        <m:t>𝑚</m:t>
                      </m:r>
                      <m:r>
                        <a:rPr lang="hu-HU" sz="2400" i="1">
                          <a:latin typeface="Cambria Math"/>
                          <a:ea typeface="Cambria Math"/>
                        </a:rPr>
                        <m:t>⋅</m:t>
                      </m:r>
                      <m:r>
                        <a:rPr lang="hu-HU" sz="2400" i="1">
                          <a:latin typeface="Cambria Math"/>
                          <a:ea typeface="Cambria Math"/>
                        </a:rPr>
                        <m:t>𝑎</m:t>
                      </m:r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20" name="Szövegdoboz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8670" y="3215101"/>
                <a:ext cx="5685331" cy="461665"/>
              </a:xfrm>
              <a:prstGeom prst="rect">
                <a:avLst/>
              </a:prstGeom>
              <a:blipFill rotWithShape="1">
                <a:blip r:embed="rId6"/>
                <a:stretch>
                  <a:fillRect b="-9211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Szövegdoboz 20"/>
              <p:cNvSpPr txBox="1"/>
              <p:nvPr/>
            </p:nvSpPr>
            <p:spPr>
              <a:xfrm>
                <a:off x="3458670" y="4487616"/>
                <a:ext cx="568533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hu-HU" sz="2400" b="0" i="0" smtClean="0">
                          <a:solidFill>
                            <a:srgbClr val="0000FF"/>
                          </a:solidFill>
                          <a:latin typeface="Cambria Math"/>
                        </a:rPr>
                        <m:t>K</m:t>
                      </m:r>
                      <m:r>
                        <a:rPr lang="hu-HU" sz="24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−2000 </m:t>
                      </m:r>
                      <m:r>
                        <a:rPr lang="hu-HU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hu-HU" sz="2400" b="0" i="0" smtClean="0">
                          <a:latin typeface="Cambria Math"/>
                        </a:rPr>
                        <m:t>=</m:t>
                      </m:r>
                      <m:r>
                        <a:rPr lang="hu-HU" sz="2400" b="0" i="0" smtClean="0">
                          <a:latin typeface="Cambria Math" panose="02040503050406030204" pitchFamily="18" charset="0"/>
                        </a:rPr>
                        <m:t>−600 </m:t>
                      </m:r>
                      <m:r>
                        <m:rPr>
                          <m:sty m:val="p"/>
                        </m:rPr>
                        <a:rPr lang="hu-HU" sz="2400" b="0" i="0" smtClean="0">
                          <a:latin typeface="Cambria Math" panose="02040503050406030204" pitchFamily="18" charset="0"/>
                        </a:rPr>
                        <m:t>N</m:t>
                      </m:r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21" name="Szövegdoboz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8670" y="4487616"/>
                <a:ext cx="5685330" cy="46166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Szövegdoboz 21"/>
              <p:cNvSpPr txBox="1"/>
              <p:nvPr/>
            </p:nvSpPr>
            <p:spPr>
              <a:xfrm>
                <a:off x="3458670" y="4965838"/>
                <a:ext cx="570281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hu-HU" sz="2400" b="0" i="0" smtClean="0">
                          <a:solidFill>
                            <a:srgbClr val="0000FF"/>
                          </a:solidFill>
                          <a:latin typeface="Cambria Math"/>
                        </a:rPr>
                        <m:t>K</m:t>
                      </m:r>
                      <m:r>
                        <a:rPr lang="hu-HU" sz="2400" b="0" i="0" smtClean="0">
                          <a:latin typeface="Cambria Math"/>
                        </a:rPr>
                        <m:t>=</m:t>
                      </m:r>
                      <m:r>
                        <a:rPr lang="hu-HU" sz="2400" b="0" i="0" smtClean="0">
                          <a:latin typeface="Cambria Math" panose="02040503050406030204" pitchFamily="18" charset="0"/>
                        </a:rPr>
                        <m:t>1400 </m:t>
                      </m:r>
                      <m:r>
                        <m:rPr>
                          <m:sty m:val="p"/>
                        </m:rPr>
                        <a:rPr lang="hu-HU" sz="2400" b="0" i="0" smtClean="0">
                          <a:latin typeface="Cambria Math" panose="02040503050406030204" pitchFamily="18" charset="0"/>
                        </a:rPr>
                        <m:t>N</m:t>
                      </m:r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22" name="Szövegdoboz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8670" y="4965838"/>
                <a:ext cx="5702815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3" name="Picture 2" descr="http://pixabay.com/static/uploads/photo/2012/05/07/15/20/crane-48591_640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32922" y="177801"/>
            <a:ext cx="6183515" cy="6573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églalap 23"/>
          <p:cNvSpPr/>
          <p:nvPr/>
        </p:nvSpPr>
        <p:spPr>
          <a:xfrm>
            <a:off x="2312468" y="2981600"/>
            <a:ext cx="396000" cy="1980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25" name="Egyenes összekötő nyíllal 24"/>
          <p:cNvCxnSpPr/>
          <p:nvPr/>
        </p:nvCxnSpPr>
        <p:spPr>
          <a:xfrm>
            <a:off x="2513568" y="39243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gyenes összekötő nyíllal 25"/>
          <p:cNvCxnSpPr/>
          <p:nvPr/>
        </p:nvCxnSpPr>
        <p:spPr>
          <a:xfrm flipV="1">
            <a:off x="2513568" y="23802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Szövegdoboz 26"/>
          <p:cNvSpPr txBox="1"/>
          <p:nvPr/>
        </p:nvSpPr>
        <p:spPr>
          <a:xfrm>
            <a:off x="2814476" y="2479207"/>
            <a:ext cx="6441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0000FF"/>
                </a:solidFill>
              </a:rPr>
              <a:t>K</a:t>
            </a:r>
          </a:p>
        </p:txBody>
      </p:sp>
      <p:sp>
        <p:nvSpPr>
          <p:cNvPr id="28" name="Szövegdoboz 27"/>
          <p:cNvSpPr txBox="1"/>
          <p:nvPr/>
        </p:nvSpPr>
        <p:spPr>
          <a:xfrm>
            <a:off x="2814476" y="4012245"/>
            <a:ext cx="6441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0000FF"/>
                </a:solidFill>
              </a:rPr>
              <a:t>m·g</a:t>
            </a:r>
          </a:p>
        </p:txBody>
      </p:sp>
      <p:cxnSp>
        <p:nvCxnSpPr>
          <p:cNvPr id="31" name="Egyenes összekötő nyíllal 30"/>
          <p:cNvCxnSpPr/>
          <p:nvPr/>
        </p:nvCxnSpPr>
        <p:spPr>
          <a:xfrm>
            <a:off x="2513568" y="3009900"/>
            <a:ext cx="0" cy="576000"/>
          </a:xfrm>
          <a:prstGeom prst="straightConnector1">
            <a:avLst/>
          </a:prstGeom>
          <a:ln w="50800">
            <a:solidFill>
              <a:srgbClr val="BC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Szövegdoboz 31"/>
          <p:cNvSpPr txBox="1"/>
          <p:nvPr/>
        </p:nvSpPr>
        <p:spPr>
          <a:xfrm>
            <a:off x="2814476" y="3085145"/>
            <a:ext cx="6441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BC0000"/>
                </a:solidFill>
              </a:rPr>
              <a:t>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Szövegdoboz 33"/>
              <p:cNvSpPr txBox="1"/>
              <p:nvPr/>
            </p:nvSpPr>
            <p:spPr>
              <a:xfrm>
                <a:off x="3338286" y="3725565"/>
                <a:ext cx="5805713" cy="725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hu-HU" sz="2400" b="0" i="0" smtClean="0">
                          <a:solidFill>
                            <a:srgbClr val="0000FF"/>
                          </a:solidFill>
                          <a:latin typeface="Cambria Math"/>
                        </a:rPr>
                        <m:t>K</m:t>
                      </m:r>
                      <m:r>
                        <a:rPr lang="hu-HU" sz="2400" b="0" i="0" smtClean="0">
                          <a:latin typeface="Cambria Math"/>
                        </a:rPr>
                        <m:t>+</m:t>
                      </m:r>
                      <m:r>
                        <a:rPr lang="hu-HU" sz="2400" b="0" i="1" smtClean="0">
                          <a:latin typeface="Cambria Math"/>
                        </a:rPr>
                        <m:t>200 </m:t>
                      </m:r>
                      <m:r>
                        <a:rPr lang="hu-HU" sz="2400" b="0" i="1" smtClean="0">
                          <a:latin typeface="Cambria Math"/>
                        </a:rPr>
                        <m:t>𝑘𝑔</m:t>
                      </m:r>
                      <m:r>
                        <a:rPr lang="hu-HU" sz="2400" b="0" i="1" smtClean="0">
                          <a:latin typeface="Cambria Math"/>
                          <a:ea typeface="Cambria Math"/>
                        </a:rPr>
                        <m:t>⋅</m:t>
                      </m:r>
                      <m:d>
                        <m:dPr>
                          <m:ctrlPr>
                            <a:rPr lang="hu-HU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hu-HU" sz="2400" b="0" i="1" smtClean="0">
                              <a:latin typeface="Cambria Math"/>
                              <a:ea typeface="Cambria Math"/>
                            </a:rPr>
                            <m:t>−10</m:t>
                          </m:r>
                          <m:f>
                            <m:fPr>
                              <m:ctrlPr>
                                <a:rPr lang="hu-HU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hu-HU" sz="24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hu-HU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hu-HU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p>
                                  <m:r>
                                    <a:rPr lang="hu-HU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d>
                      <m:r>
                        <a:rPr lang="hu-HU" sz="2400" b="0" i="0" smtClean="0">
                          <a:latin typeface="Cambria Math"/>
                        </a:rPr>
                        <m:t>=</m:t>
                      </m:r>
                      <m:r>
                        <a:rPr lang="hu-HU" sz="2400" b="0" i="1" smtClean="0">
                          <a:latin typeface="Cambria Math"/>
                        </a:rPr>
                        <m:t>200 </m:t>
                      </m:r>
                      <m:r>
                        <a:rPr lang="hu-HU" sz="2400" b="0" i="1" smtClean="0">
                          <a:latin typeface="Cambria Math"/>
                        </a:rPr>
                        <m:t>𝑘𝑔</m:t>
                      </m:r>
                      <m:r>
                        <a:rPr lang="hu-HU" sz="2400" i="1">
                          <a:latin typeface="Cambria Math"/>
                          <a:ea typeface="Cambria Math"/>
                        </a:rPr>
                        <m:t>⋅</m:t>
                      </m:r>
                      <m:d>
                        <m:dPr>
                          <m:ctrlPr>
                            <a:rPr lang="hu-HU" sz="240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hu-HU" sz="2400" b="0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hu-HU" sz="2400" i="1">
                              <a:latin typeface="Cambria Math" panose="02040503050406030204" pitchFamily="18" charset="0"/>
                            </a:rPr>
                            <m:t>3 </m:t>
                          </m:r>
                          <m:f>
                            <m:fPr>
                              <m:ctrlPr>
                                <a:rPr lang="hu-HU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hu-HU" sz="24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hu-HU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hu-HU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p>
                                  <m:r>
                                    <a:rPr lang="hu-HU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d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34" name="Szövegdoboz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8286" y="3725565"/>
                <a:ext cx="5805713" cy="72500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Ellipszis 32">
            <a:extLst>
              <a:ext uri="{FF2B5EF4-FFF2-40B4-BE49-F238E27FC236}">
                <a16:creationId xmlns:a16="http://schemas.microsoft.com/office/drawing/2014/main" id="{6EBEF1E3-D5D1-4C2E-A2B0-2FB0E6C310E0}"/>
              </a:ext>
            </a:extLst>
          </p:cNvPr>
          <p:cNvSpPr/>
          <p:nvPr/>
        </p:nvSpPr>
        <p:spPr>
          <a:xfrm>
            <a:off x="469304" y="3213100"/>
            <a:ext cx="419100" cy="4191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3600" dirty="0">
              <a:solidFill>
                <a:schemeClr val="tx1"/>
              </a:solidFill>
            </a:endParaRPr>
          </a:p>
        </p:txBody>
      </p:sp>
      <p:cxnSp>
        <p:nvCxnSpPr>
          <p:cNvPr id="35" name="Egyenes összekötő nyíllal 34">
            <a:extLst>
              <a:ext uri="{FF2B5EF4-FFF2-40B4-BE49-F238E27FC236}">
                <a16:creationId xmlns:a16="http://schemas.microsoft.com/office/drawing/2014/main" id="{0A73B3EB-8057-40A6-B170-9503D55E4815}"/>
              </a:ext>
            </a:extLst>
          </p:cNvPr>
          <p:cNvCxnSpPr/>
          <p:nvPr/>
        </p:nvCxnSpPr>
        <p:spPr>
          <a:xfrm flipV="1">
            <a:off x="208804" y="2641600"/>
            <a:ext cx="0" cy="15367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églalap 35">
            <a:extLst>
              <a:ext uri="{FF2B5EF4-FFF2-40B4-BE49-F238E27FC236}">
                <a16:creationId xmlns:a16="http://schemas.microsoft.com/office/drawing/2014/main" id="{1CD2085F-5C14-4E1B-93AE-EB1EF5A47C5E}"/>
              </a:ext>
            </a:extLst>
          </p:cNvPr>
          <p:cNvSpPr/>
          <p:nvPr/>
        </p:nvSpPr>
        <p:spPr>
          <a:xfrm>
            <a:off x="466530" y="3052800"/>
            <a:ext cx="4395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u-HU" sz="4000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748482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8" grpId="0"/>
      <p:bldP spid="19" grpId="0"/>
      <p:bldP spid="20" grpId="0"/>
      <p:bldP spid="21" grpId="0"/>
      <p:bldP spid="22" grpId="0"/>
      <p:bldP spid="3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zövegdoboz 14"/>
          <p:cNvSpPr txBox="1"/>
          <p:nvPr/>
        </p:nvSpPr>
        <p:spPr>
          <a:xfrm>
            <a:off x="3458670" y="1790"/>
            <a:ext cx="568533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6. eset:</a:t>
            </a:r>
            <a:b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teher lefelé (- irányba) halad</a:t>
            </a:r>
          </a:p>
          <a:p>
            <a:pPr algn="ctr"/>
            <a:endParaRPr lang="hu-HU" sz="12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és a sebessége nagysága nő.</a:t>
            </a:r>
          </a:p>
        </p:txBody>
      </p:sp>
      <p:sp>
        <p:nvSpPr>
          <p:cNvPr id="30" name="Téglalap 29"/>
          <p:cNvSpPr/>
          <p:nvPr/>
        </p:nvSpPr>
        <p:spPr>
          <a:xfrm>
            <a:off x="4493623" y="6012234"/>
            <a:ext cx="46503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hu-HU" sz="2400" i="1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</a:rPr>
              <a:t>Tehát a gyorsulása lefelé (-) irányú.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Szövegdoboz 17"/>
              <p:cNvSpPr txBox="1"/>
              <p:nvPr/>
            </p:nvSpPr>
            <p:spPr>
              <a:xfrm>
                <a:off x="3458670" y="2431769"/>
                <a:ext cx="5685329" cy="6938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hu-HU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hu-HU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num>
                        <m:den>
                          <m:r>
                            <a:rPr lang="hu-HU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hu-HU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18" name="Szövegdoboz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8670" y="2431769"/>
                <a:ext cx="5685329" cy="69384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églalap 18"/>
              <p:cNvSpPr/>
              <p:nvPr/>
            </p:nvSpPr>
            <p:spPr>
              <a:xfrm>
                <a:off x="3458670" y="1851748"/>
                <a:ext cx="568533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ctr"/>
                <a:r>
                  <a:rPr lang="hu-HU" sz="2400" i="1" dirty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Calibri" panose="020F0502020204030204" pitchFamily="34" charset="0"/>
                  </a:rPr>
                  <a:t>A gyorsulás mindig </a:t>
                </a:r>
                <a14:m>
                  <m:oMath xmlns:m="http://schemas.openxmlformats.org/officeDocument/2006/math">
                    <m:r>
                      <a:rPr lang="hu-HU" sz="2400" i="1"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hu-HU" sz="2400" i="1"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hu-HU" sz="2400" i="1" dirty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Calibri" panose="020F0502020204030204" pitchFamily="34" charset="0"/>
                  </a:rPr>
                  <a:t> irányú.</a:t>
                </a:r>
              </a:p>
            </p:txBody>
          </p:sp>
        </mc:Choice>
        <mc:Fallback xmlns="">
          <p:sp>
            <p:nvSpPr>
              <p:cNvPr id="19" name="Téglalap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8670" y="1851748"/>
                <a:ext cx="5685331" cy="461665"/>
              </a:xfrm>
              <a:prstGeom prst="rect">
                <a:avLst/>
              </a:prstGeom>
              <a:blipFill rotWithShape="1">
                <a:blip r:embed="rId6"/>
                <a:stretch>
                  <a:fillRect t="-10667" b="-30667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églalap 20"/>
          <p:cNvSpPr/>
          <p:nvPr/>
        </p:nvSpPr>
        <p:spPr>
          <a:xfrm>
            <a:off x="3458670" y="1415961"/>
            <a:ext cx="56853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hu-HU" sz="2400" i="1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</a:rPr>
              <a:t>Milyen irányú ekkor a gyorsulása?</a:t>
            </a:r>
          </a:p>
        </p:txBody>
      </p:sp>
      <p:pic>
        <p:nvPicPr>
          <p:cNvPr id="22" name="Picture 2" descr="http://pixabay.com/static/uploads/photo/2012/05/07/15/20/crane-48591_640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32922" y="177801"/>
            <a:ext cx="6183515" cy="6573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églalap 23"/>
          <p:cNvSpPr/>
          <p:nvPr/>
        </p:nvSpPr>
        <p:spPr>
          <a:xfrm>
            <a:off x="2312468" y="2981600"/>
            <a:ext cx="396000" cy="1980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28" name="Egyenes összekötő nyíllal 27"/>
          <p:cNvCxnSpPr/>
          <p:nvPr/>
        </p:nvCxnSpPr>
        <p:spPr>
          <a:xfrm>
            <a:off x="2513568" y="39243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gyenes összekötő nyíllal 30"/>
          <p:cNvCxnSpPr/>
          <p:nvPr/>
        </p:nvCxnSpPr>
        <p:spPr>
          <a:xfrm flipV="1">
            <a:off x="2513568" y="23802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Szövegdoboz 31"/>
          <p:cNvSpPr txBox="1"/>
          <p:nvPr/>
        </p:nvSpPr>
        <p:spPr>
          <a:xfrm>
            <a:off x="2814476" y="2479207"/>
            <a:ext cx="6441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0000FF"/>
                </a:solidFill>
              </a:rPr>
              <a:t>K</a:t>
            </a:r>
          </a:p>
        </p:txBody>
      </p:sp>
      <p:sp>
        <p:nvSpPr>
          <p:cNvPr id="33" name="Szövegdoboz 32"/>
          <p:cNvSpPr txBox="1"/>
          <p:nvPr/>
        </p:nvSpPr>
        <p:spPr>
          <a:xfrm>
            <a:off x="2814476" y="4012245"/>
            <a:ext cx="6441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0000FF"/>
                </a:solidFill>
              </a:rPr>
              <a:t>m·g</a:t>
            </a:r>
          </a:p>
        </p:txBody>
      </p:sp>
      <p:cxnSp>
        <p:nvCxnSpPr>
          <p:cNvPr id="36" name="Egyenes összekötő nyíllal 35"/>
          <p:cNvCxnSpPr/>
          <p:nvPr/>
        </p:nvCxnSpPr>
        <p:spPr>
          <a:xfrm>
            <a:off x="2513568" y="3009900"/>
            <a:ext cx="0" cy="576000"/>
          </a:xfrm>
          <a:prstGeom prst="straightConnector1">
            <a:avLst/>
          </a:prstGeom>
          <a:ln w="50800">
            <a:solidFill>
              <a:srgbClr val="BC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Szövegdoboz 36"/>
          <p:cNvSpPr txBox="1"/>
          <p:nvPr/>
        </p:nvSpPr>
        <p:spPr>
          <a:xfrm>
            <a:off x="2814476" y="3085145"/>
            <a:ext cx="6441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BC0000"/>
                </a:solidFill>
              </a:rPr>
              <a:t>K</a:t>
            </a:r>
          </a:p>
        </p:txBody>
      </p:sp>
      <p:cxnSp>
        <p:nvCxnSpPr>
          <p:cNvPr id="38" name="Egyenes összekötő nyíllal 37"/>
          <p:cNvCxnSpPr/>
          <p:nvPr/>
        </p:nvCxnSpPr>
        <p:spPr>
          <a:xfrm>
            <a:off x="5438711" y="3710036"/>
            <a:ext cx="0" cy="864000"/>
          </a:xfrm>
          <a:prstGeom prst="straightConnector1">
            <a:avLst/>
          </a:prstGeom>
          <a:ln w="31750">
            <a:solidFill>
              <a:schemeClr val="accent1">
                <a:lumMod val="75000"/>
              </a:schemeClr>
            </a:solidFill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gyenes összekötő nyíllal 38"/>
          <p:cNvCxnSpPr/>
          <p:nvPr/>
        </p:nvCxnSpPr>
        <p:spPr>
          <a:xfrm>
            <a:off x="6240163" y="3710986"/>
            <a:ext cx="3559" cy="1296000"/>
          </a:xfrm>
          <a:prstGeom prst="straightConnector1">
            <a:avLst/>
          </a:prstGeom>
          <a:ln w="31750">
            <a:solidFill>
              <a:srgbClr val="7030A0"/>
            </a:solidFill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Egyenes összekötő nyíllal 39"/>
          <p:cNvCxnSpPr/>
          <p:nvPr/>
        </p:nvCxnSpPr>
        <p:spPr>
          <a:xfrm flipH="1">
            <a:off x="6450837" y="3704789"/>
            <a:ext cx="0" cy="432000"/>
          </a:xfrm>
          <a:prstGeom prst="straightConnector1">
            <a:avLst/>
          </a:prstGeom>
          <a:ln w="31750">
            <a:solidFill>
              <a:srgbClr val="00B050"/>
            </a:solidFill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Szövegdoboz 40"/>
              <p:cNvSpPr txBox="1"/>
              <p:nvPr/>
            </p:nvSpPr>
            <p:spPr>
              <a:xfrm>
                <a:off x="5254654" y="5315124"/>
                <a:ext cx="36811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sz="240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hu-HU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hu-HU" sz="24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1" name="Szövegdoboz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4654" y="5315124"/>
                <a:ext cx="368114" cy="369332"/>
              </a:xfrm>
              <a:prstGeom prst="rect">
                <a:avLst/>
              </a:prstGeom>
              <a:blipFill rotWithShape="1">
                <a:blip r:embed="rId8"/>
                <a:stretch>
                  <a:fillRect l="-11667" r="-8333" b="-13333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Szövegdoboz 41"/>
              <p:cNvSpPr txBox="1"/>
              <p:nvPr/>
            </p:nvSpPr>
            <p:spPr>
              <a:xfrm>
                <a:off x="6059665" y="5315124"/>
                <a:ext cx="37523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hu-HU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hu-HU" sz="24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42" name="Szövegdoboz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9665" y="5315124"/>
                <a:ext cx="375231" cy="369332"/>
              </a:xfrm>
              <a:prstGeom prst="rect">
                <a:avLst/>
              </a:prstGeom>
              <a:blipFill rotWithShape="1">
                <a:blip r:embed="rId9"/>
                <a:stretch>
                  <a:fillRect l="-9677" r="-8065" b="-13333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Szövegdoboz 42"/>
              <p:cNvSpPr txBox="1"/>
              <p:nvPr/>
            </p:nvSpPr>
            <p:spPr>
              <a:xfrm>
                <a:off x="6846932" y="5363304"/>
                <a:ext cx="179914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24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hu-HU" sz="24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</m:t>
                      </m:r>
                      <m:r>
                        <a:rPr lang="hu-HU" sz="2400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hu-HU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400" b="0" i="1" smtClean="0">
                              <a:solidFill>
                                <a:srgbClr val="7030A0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hu-HU" sz="2400" b="0" i="1" smtClean="0">
                              <a:solidFill>
                                <a:srgbClr val="7030A0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hu-HU" sz="2400" b="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hu-HU" sz="24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4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hu-HU" sz="24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43" name="Szövegdoboz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6932" y="5363304"/>
                <a:ext cx="1799147" cy="369332"/>
              </a:xfrm>
              <a:prstGeom prst="rect">
                <a:avLst/>
              </a:prstGeom>
              <a:blipFill rotWithShape="1">
                <a:blip r:embed="rId10"/>
                <a:stretch>
                  <a:fillRect l="-3390" r="-1356" b="-13333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4" name="Egyenes összekötő nyíllal 43"/>
          <p:cNvCxnSpPr/>
          <p:nvPr/>
        </p:nvCxnSpPr>
        <p:spPr>
          <a:xfrm flipV="1">
            <a:off x="6450837" y="4123726"/>
            <a:ext cx="0" cy="864000"/>
          </a:xfrm>
          <a:prstGeom prst="straightConnector1">
            <a:avLst/>
          </a:prstGeom>
          <a:ln w="31750">
            <a:solidFill>
              <a:schemeClr val="accent4">
                <a:lumMod val="75000"/>
              </a:schemeClr>
            </a:solidFill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églalap 44"/>
              <p:cNvSpPr/>
              <p:nvPr/>
            </p:nvSpPr>
            <p:spPr>
              <a:xfrm>
                <a:off x="6638809" y="4371065"/>
                <a:ext cx="78200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2400" i="1">
                          <a:solidFill>
                            <a:srgbClr val="FFC000">
                              <a:lumMod val="75000"/>
                            </a:srgbClr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hu-HU" sz="2400" i="1">
                              <a:solidFill>
                                <a:srgbClr val="FFC000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400" i="1">
                              <a:solidFill>
                                <a:srgbClr val="FFC000">
                                  <a:lumMod val="75000"/>
                                </a:srgbClr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hu-HU" sz="2400" i="1">
                              <a:solidFill>
                                <a:srgbClr val="FFC000">
                                  <a:lumMod val="75000"/>
                                </a:srgbClr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45" name="Téglalap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8809" y="4371065"/>
                <a:ext cx="782009" cy="46166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églalap 45"/>
              <p:cNvSpPr/>
              <p:nvPr/>
            </p:nvSpPr>
            <p:spPr>
              <a:xfrm>
                <a:off x="6723767" y="3641220"/>
                <a:ext cx="61209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24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hu-HU" sz="24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46" name="Téglalap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3767" y="3641220"/>
                <a:ext cx="612091" cy="46166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Ellipszis 46"/>
          <p:cNvSpPr>
            <a:spLocks noChangeAspect="1"/>
          </p:cNvSpPr>
          <p:nvPr/>
        </p:nvSpPr>
        <p:spPr>
          <a:xfrm>
            <a:off x="6204836" y="3674259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8" name="Ellipszis 47"/>
          <p:cNvSpPr>
            <a:spLocks noChangeAspect="1"/>
          </p:cNvSpPr>
          <p:nvPr/>
        </p:nvSpPr>
        <p:spPr>
          <a:xfrm>
            <a:off x="6413844" y="3674259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Ellipszis 28">
            <a:extLst>
              <a:ext uri="{FF2B5EF4-FFF2-40B4-BE49-F238E27FC236}">
                <a16:creationId xmlns:a16="http://schemas.microsoft.com/office/drawing/2014/main" id="{737D7226-F2AC-4520-B4F7-124CA06A8491}"/>
              </a:ext>
            </a:extLst>
          </p:cNvPr>
          <p:cNvSpPr/>
          <p:nvPr/>
        </p:nvSpPr>
        <p:spPr>
          <a:xfrm>
            <a:off x="469304" y="3213100"/>
            <a:ext cx="419100" cy="4191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3600" dirty="0">
              <a:solidFill>
                <a:schemeClr val="tx1"/>
              </a:solidFill>
            </a:endParaRPr>
          </a:p>
        </p:txBody>
      </p:sp>
      <p:cxnSp>
        <p:nvCxnSpPr>
          <p:cNvPr id="49" name="Egyenes összekötő nyíllal 48">
            <a:extLst>
              <a:ext uri="{FF2B5EF4-FFF2-40B4-BE49-F238E27FC236}">
                <a16:creationId xmlns:a16="http://schemas.microsoft.com/office/drawing/2014/main" id="{7DE96EF6-3FF3-4729-850A-45719843603A}"/>
              </a:ext>
            </a:extLst>
          </p:cNvPr>
          <p:cNvCxnSpPr/>
          <p:nvPr/>
        </p:nvCxnSpPr>
        <p:spPr>
          <a:xfrm flipV="1">
            <a:off x="208804" y="2641600"/>
            <a:ext cx="0" cy="15367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églalap 49">
            <a:extLst>
              <a:ext uri="{FF2B5EF4-FFF2-40B4-BE49-F238E27FC236}">
                <a16:creationId xmlns:a16="http://schemas.microsoft.com/office/drawing/2014/main" id="{741050A7-F496-45C9-B0BF-90631AEAB318}"/>
              </a:ext>
            </a:extLst>
          </p:cNvPr>
          <p:cNvSpPr/>
          <p:nvPr/>
        </p:nvSpPr>
        <p:spPr>
          <a:xfrm>
            <a:off x="466530" y="3052800"/>
            <a:ext cx="4395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u-HU" sz="4000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2406956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18" grpId="0"/>
      <p:bldP spid="19" grpId="0"/>
      <p:bldP spid="21" grpId="0"/>
      <p:bldP spid="41" grpId="0"/>
      <p:bldP spid="42" grpId="0"/>
      <p:bldP spid="43" grpId="0"/>
      <p:bldP spid="45" grpId="0"/>
      <p:bldP spid="46" grpId="0"/>
      <p:bldP spid="47" grpId="0" animBg="1"/>
      <p:bldP spid="4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églalap 2"/>
          <p:cNvSpPr/>
          <p:nvPr/>
        </p:nvSpPr>
        <p:spPr>
          <a:xfrm>
            <a:off x="3458670" y="0"/>
            <a:ext cx="568533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hu-HU" sz="2400" i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6. eset:</a:t>
            </a:r>
            <a:br>
              <a:rPr lang="hu-HU" sz="2400" i="1" dirty="0">
                <a:solidFill>
                  <a:prstClr val="black">
                    <a:lumMod val="75000"/>
                    <a:lumOff val="25000"/>
                  </a:prstClr>
                </a:solidFill>
              </a:rPr>
            </a:br>
            <a:r>
              <a:rPr lang="hu-HU" sz="2400" i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a teher lefelé (- irányba) halad,</a:t>
            </a:r>
          </a:p>
          <a:p>
            <a:pPr lvl="0" algn="ctr"/>
            <a:endParaRPr lang="hu-HU" sz="1200" i="1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 algn="ctr"/>
            <a:r>
              <a:rPr lang="hu-HU" sz="2400" i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és a sebessége nagysága </a:t>
            </a:r>
            <a:r>
              <a:rPr lang="hu-HU" sz="2400" i="1" u="sng" dirty="0">
                <a:solidFill>
                  <a:prstClr val="black">
                    <a:lumMod val="75000"/>
                    <a:lumOff val="25000"/>
                  </a:prstClr>
                </a:solidFill>
              </a:rPr>
              <a:t>nő</a:t>
            </a:r>
            <a:r>
              <a:rPr lang="hu-HU" sz="2400" i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Szövegdoboz 14"/>
              <p:cNvSpPr txBox="1"/>
              <p:nvPr/>
            </p:nvSpPr>
            <p:spPr>
              <a:xfrm>
                <a:off x="4296228" y="6338204"/>
                <a:ext cx="4847772" cy="4735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hu-HU" sz="2400" b="0" i="0" smtClean="0">
                          <a:solidFill>
                            <a:srgbClr val="BC0000"/>
                          </a:solidFill>
                          <a:latin typeface="Cambria Math"/>
                        </a:rPr>
                        <m:t>K</m:t>
                      </m:r>
                      <m:r>
                        <a:rPr lang="hu-HU" sz="2400" b="0" i="0" smtClean="0">
                          <a:latin typeface="Cambria Math"/>
                        </a:rPr>
                        <m:t>=</m:t>
                      </m:r>
                      <m:r>
                        <a:rPr lang="hu-HU" sz="2400" b="0" i="0" smtClean="0">
                          <a:latin typeface="Cambria Math" panose="02040503050406030204" pitchFamily="18" charset="0"/>
                        </a:rPr>
                        <m:t>−14</m:t>
                      </m:r>
                      <m:r>
                        <a:rPr lang="hu-HU" sz="2400" b="0" i="0" smtClean="0">
                          <a:latin typeface="Cambria Math"/>
                        </a:rPr>
                        <m:t>00 </m:t>
                      </m:r>
                      <m:r>
                        <m:rPr>
                          <m:sty m:val="p"/>
                        </m:rPr>
                        <a:rPr lang="hu-HU" sz="2400" b="0" i="0" smtClean="0">
                          <a:latin typeface="Cambria Math"/>
                        </a:rPr>
                        <m:t>N</m:t>
                      </m:r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15" name="Szövegdoboz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6228" y="6338204"/>
                <a:ext cx="4847772" cy="47359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églalap 15"/>
          <p:cNvSpPr/>
          <p:nvPr/>
        </p:nvSpPr>
        <p:spPr>
          <a:xfrm>
            <a:off x="3458670" y="1417562"/>
            <a:ext cx="56853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400" i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A gyorsulás most negatív: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Szövegdoboz 16"/>
              <p:cNvSpPr txBox="1"/>
              <p:nvPr/>
            </p:nvSpPr>
            <p:spPr>
              <a:xfrm>
                <a:off x="3458670" y="1935122"/>
                <a:ext cx="5685330" cy="63267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hu-HU" sz="2400" b="0" i="1" smtClean="0">
                          <a:latin typeface="Cambria Math" panose="02040503050406030204" pitchFamily="18" charset="0"/>
                        </a:rPr>
                        <m:t>=−3 </m:t>
                      </m:r>
                      <m:f>
                        <m:fPr>
                          <m:ctrlPr>
                            <a:rPr lang="hu-HU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2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hu-HU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hu-HU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hu-HU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17" name="Szövegdoboz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8670" y="1935122"/>
                <a:ext cx="5685330" cy="63267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églalap 17"/>
              <p:cNvSpPr/>
              <p:nvPr/>
            </p:nvSpPr>
            <p:spPr>
              <a:xfrm>
                <a:off x="4296228" y="5523875"/>
                <a:ext cx="4847771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ctr"/>
                <a:r>
                  <a:rPr lang="hu-HU" sz="2400" i="1" dirty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Calibri" panose="020F0502020204030204" pitchFamily="34" charset="0"/>
                  </a:rPr>
                  <a:t>a </a:t>
                </a:r>
                <a14:m>
                  <m:oMath xmlns:m="http://schemas.openxmlformats.org/officeDocument/2006/math">
                    <m:r>
                      <a:rPr lang="hu-HU" sz="2400" b="0" i="1" smtClean="0">
                        <a:solidFill>
                          <a:srgbClr val="BC0000"/>
                        </a:solidFill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hu-HU" sz="2400" i="1" dirty="0">
                    <a:solidFill>
                      <a:srgbClr val="BC0000"/>
                    </a:solidFill>
                    <a:latin typeface="Calibri" panose="020F0502020204030204" pitchFamily="34" charset="0"/>
                  </a:rPr>
                  <a:t> </a:t>
                </a:r>
                <a:r>
                  <a:rPr lang="hu-HU" sz="2400" i="1" dirty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Calibri" panose="020F0502020204030204" pitchFamily="34" charset="0"/>
                  </a:rPr>
                  <a:t>kötelet feszítő erő</a:t>
                </a:r>
              </a:p>
              <a:p>
                <a:pPr lvl="0" algn="ctr"/>
                <a:r>
                  <a:rPr lang="hu-HU" sz="2400" i="1" dirty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Calibri" panose="020F0502020204030204" pitchFamily="34" charset="0"/>
                  </a:rPr>
                  <a:t>ezzel mindig ellentétes irányú:</a:t>
                </a:r>
                <a:endParaRPr lang="hu-HU" sz="2400" i="1" dirty="0">
                  <a:solidFill>
                    <a:prstClr val="black">
                      <a:lumMod val="75000"/>
                      <a:lumOff val="25000"/>
                    </a:prstClr>
                  </a:solidFill>
                </a:endParaRPr>
              </a:p>
            </p:txBody>
          </p:sp>
        </mc:Choice>
        <mc:Fallback xmlns="">
          <p:sp>
            <p:nvSpPr>
              <p:cNvPr id="18" name="Téglalap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6228" y="5523875"/>
                <a:ext cx="4847771" cy="830997"/>
              </a:xfrm>
              <a:prstGeom prst="rect">
                <a:avLst/>
              </a:prstGeom>
              <a:blipFill rotWithShape="1">
                <a:blip r:embed="rId4"/>
                <a:stretch>
                  <a:fillRect t="-5882" b="-16176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églalap 18"/>
              <p:cNvSpPr/>
              <p:nvPr/>
            </p:nvSpPr>
            <p:spPr>
              <a:xfrm>
                <a:off x="3458670" y="2710861"/>
                <a:ext cx="568533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40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Σ</m:t>
                      </m:r>
                      <m:r>
                        <a:rPr lang="hu-HU" sz="2400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𝐹</m:t>
                      </m:r>
                      <m:r>
                        <a:rPr lang="hu-HU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hu-HU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𝑚</m:t>
                      </m:r>
                      <m:r>
                        <a:rPr lang="hu-HU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  <m:r>
                        <a:rPr lang="hu-HU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𝑎</m:t>
                      </m:r>
                    </m:oMath>
                  </m:oMathPara>
                </a14:m>
                <a:endParaRPr lang="hu-H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9" name="Téglalap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8670" y="2710861"/>
                <a:ext cx="5685331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Szövegdoboz 19"/>
              <p:cNvSpPr txBox="1"/>
              <p:nvPr/>
            </p:nvSpPr>
            <p:spPr>
              <a:xfrm>
                <a:off x="3458670" y="3258643"/>
                <a:ext cx="568533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hu-HU" sz="2400" b="0" i="0" smtClean="0">
                          <a:solidFill>
                            <a:srgbClr val="0000FF"/>
                          </a:solidFill>
                          <a:latin typeface="Cambria Math"/>
                        </a:rPr>
                        <m:t>K</m:t>
                      </m:r>
                      <m:r>
                        <a:rPr lang="hu-HU" sz="2400" b="0" i="0" smtClean="0">
                          <a:latin typeface="Cambria Math"/>
                        </a:rPr>
                        <m:t>+</m:t>
                      </m:r>
                      <m:r>
                        <a:rPr lang="hu-HU" sz="2400" b="0" i="1" smtClean="0">
                          <a:latin typeface="Cambria Math"/>
                        </a:rPr>
                        <m:t>𝑚</m:t>
                      </m:r>
                      <m:r>
                        <a:rPr lang="hu-HU" sz="2400" b="0" i="1" smtClean="0">
                          <a:latin typeface="Cambria Math"/>
                          <a:ea typeface="Cambria Math"/>
                        </a:rPr>
                        <m:t>⋅</m:t>
                      </m:r>
                      <m:r>
                        <a:rPr lang="hu-HU" sz="2400" b="0" i="1" smtClean="0">
                          <a:latin typeface="Cambria Math"/>
                          <a:ea typeface="Cambria Math"/>
                        </a:rPr>
                        <m:t>𝑔</m:t>
                      </m:r>
                      <m:r>
                        <a:rPr lang="hu-HU" sz="2400" b="0" i="0" smtClean="0">
                          <a:latin typeface="Cambria Math"/>
                        </a:rPr>
                        <m:t>=</m:t>
                      </m:r>
                      <m:r>
                        <a:rPr lang="hu-HU" sz="2400" i="1">
                          <a:latin typeface="Cambria Math"/>
                          <a:ea typeface="Cambria Math"/>
                        </a:rPr>
                        <m:t>𝑚</m:t>
                      </m:r>
                      <m:r>
                        <a:rPr lang="hu-HU" sz="2400" i="1">
                          <a:latin typeface="Cambria Math"/>
                          <a:ea typeface="Cambria Math"/>
                        </a:rPr>
                        <m:t>⋅</m:t>
                      </m:r>
                      <m:r>
                        <a:rPr lang="hu-HU" sz="2400" i="1">
                          <a:latin typeface="Cambria Math"/>
                          <a:ea typeface="Cambria Math"/>
                        </a:rPr>
                        <m:t>𝑎</m:t>
                      </m:r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20" name="Szövegdoboz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8670" y="3258643"/>
                <a:ext cx="5685331" cy="461665"/>
              </a:xfrm>
              <a:prstGeom prst="rect">
                <a:avLst/>
              </a:prstGeom>
              <a:blipFill rotWithShape="1">
                <a:blip r:embed="rId6"/>
                <a:stretch>
                  <a:fillRect b="-10667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Szövegdoboz 20"/>
              <p:cNvSpPr txBox="1"/>
              <p:nvPr/>
            </p:nvSpPr>
            <p:spPr>
              <a:xfrm>
                <a:off x="3458670" y="4618242"/>
                <a:ext cx="568533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hu-HU" sz="2400" b="0" i="0" smtClean="0">
                          <a:solidFill>
                            <a:srgbClr val="0000FF"/>
                          </a:solidFill>
                          <a:latin typeface="Cambria Math"/>
                        </a:rPr>
                        <m:t>K</m:t>
                      </m:r>
                      <m:r>
                        <a:rPr lang="hu-HU" sz="24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−2000 </m:t>
                      </m:r>
                      <m:r>
                        <a:rPr lang="hu-HU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hu-HU" sz="2400" b="0" i="0" smtClean="0">
                          <a:latin typeface="Cambria Math"/>
                        </a:rPr>
                        <m:t>=</m:t>
                      </m:r>
                      <m:r>
                        <a:rPr lang="hu-HU" sz="2400" b="0" i="0" smtClean="0">
                          <a:latin typeface="Cambria Math" panose="02040503050406030204" pitchFamily="18" charset="0"/>
                        </a:rPr>
                        <m:t>−600 </m:t>
                      </m:r>
                      <m:r>
                        <m:rPr>
                          <m:sty m:val="p"/>
                        </m:rPr>
                        <a:rPr lang="hu-HU" sz="2400" b="0" i="0" smtClean="0">
                          <a:latin typeface="Cambria Math" panose="02040503050406030204" pitchFamily="18" charset="0"/>
                        </a:rPr>
                        <m:t>N</m:t>
                      </m:r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21" name="Szövegdoboz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8670" y="4618242"/>
                <a:ext cx="5685330" cy="46166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Szövegdoboz 21"/>
              <p:cNvSpPr txBox="1"/>
              <p:nvPr/>
            </p:nvSpPr>
            <p:spPr>
              <a:xfrm>
                <a:off x="3458670" y="5067436"/>
                <a:ext cx="570281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hu-HU" sz="2400" b="0" i="0" smtClean="0">
                          <a:solidFill>
                            <a:srgbClr val="0000FF"/>
                          </a:solidFill>
                          <a:latin typeface="Cambria Math"/>
                        </a:rPr>
                        <m:t>K</m:t>
                      </m:r>
                      <m:r>
                        <a:rPr lang="hu-HU" sz="2400" b="0" i="0" smtClean="0">
                          <a:latin typeface="Cambria Math"/>
                        </a:rPr>
                        <m:t>=</m:t>
                      </m:r>
                      <m:r>
                        <a:rPr lang="hu-HU" sz="2400" b="0" i="0" smtClean="0">
                          <a:latin typeface="Cambria Math" panose="02040503050406030204" pitchFamily="18" charset="0"/>
                        </a:rPr>
                        <m:t>1400 </m:t>
                      </m:r>
                      <m:r>
                        <m:rPr>
                          <m:sty m:val="p"/>
                        </m:rPr>
                        <a:rPr lang="hu-HU" sz="2400" b="0" i="0" smtClean="0">
                          <a:latin typeface="Cambria Math" panose="02040503050406030204" pitchFamily="18" charset="0"/>
                        </a:rPr>
                        <m:t>N</m:t>
                      </m:r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22" name="Szövegdoboz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8670" y="5067436"/>
                <a:ext cx="5702815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3" name="Picture 2" descr="http://pixabay.com/static/uploads/photo/2012/05/07/15/20/crane-48591_640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32922" y="177801"/>
            <a:ext cx="6183515" cy="6573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églalap 23"/>
          <p:cNvSpPr/>
          <p:nvPr/>
        </p:nvSpPr>
        <p:spPr>
          <a:xfrm>
            <a:off x="2312468" y="2981600"/>
            <a:ext cx="396000" cy="1980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25" name="Egyenes összekötő nyíllal 24"/>
          <p:cNvCxnSpPr/>
          <p:nvPr/>
        </p:nvCxnSpPr>
        <p:spPr>
          <a:xfrm>
            <a:off x="2513568" y="39243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gyenes összekötő nyíllal 25"/>
          <p:cNvCxnSpPr/>
          <p:nvPr/>
        </p:nvCxnSpPr>
        <p:spPr>
          <a:xfrm flipV="1">
            <a:off x="2513568" y="23802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Szövegdoboz 26"/>
          <p:cNvSpPr txBox="1"/>
          <p:nvPr/>
        </p:nvSpPr>
        <p:spPr>
          <a:xfrm>
            <a:off x="2814476" y="2479207"/>
            <a:ext cx="6441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0000FF"/>
                </a:solidFill>
              </a:rPr>
              <a:t>K</a:t>
            </a:r>
          </a:p>
        </p:txBody>
      </p:sp>
      <p:sp>
        <p:nvSpPr>
          <p:cNvPr id="28" name="Szövegdoboz 27"/>
          <p:cNvSpPr txBox="1"/>
          <p:nvPr/>
        </p:nvSpPr>
        <p:spPr>
          <a:xfrm>
            <a:off x="2814476" y="4012245"/>
            <a:ext cx="6441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0000FF"/>
                </a:solidFill>
              </a:rPr>
              <a:t>m·g</a:t>
            </a:r>
          </a:p>
        </p:txBody>
      </p:sp>
      <p:cxnSp>
        <p:nvCxnSpPr>
          <p:cNvPr id="31" name="Egyenes összekötő nyíllal 30"/>
          <p:cNvCxnSpPr/>
          <p:nvPr/>
        </p:nvCxnSpPr>
        <p:spPr>
          <a:xfrm>
            <a:off x="2513568" y="3009900"/>
            <a:ext cx="0" cy="576000"/>
          </a:xfrm>
          <a:prstGeom prst="straightConnector1">
            <a:avLst/>
          </a:prstGeom>
          <a:ln w="50800">
            <a:solidFill>
              <a:srgbClr val="BC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Szövegdoboz 31"/>
          <p:cNvSpPr txBox="1"/>
          <p:nvPr/>
        </p:nvSpPr>
        <p:spPr>
          <a:xfrm>
            <a:off x="2814476" y="3085145"/>
            <a:ext cx="6441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BC0000"/>
                </a:solidFill>
              </a:rPr>
              <a:t>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Szövegdoboz 32"/>
              <p:cNvSpPr txBox="1"/>
              <p:nvPr/>
            </p:nvSpPr>
            <p:spPr>
              <a:xfrm>
                <a:off x="3353345" y="3798135"/>
                <a:ext cx="5807898" cy="7454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hu-HU" sz="2400" b="0" i="0" smtClean="0">
                          <a:solidFill>
                            <a:srgbClr val="0000FF"/>
                          </a:solidFill>
                          <a:latin typeface="Cambria Math"/>
                        </a:rPr>
                        <m:t>K</m:t>
                      </m:r>
                      <m:r>
                        <a:rPr lang="hu-HU" sz="2400" b="0" i="0" smtClean="0">
                          <a:latin typeface="Cambria Math"/>
                        </a:rPr>
                        <m:t>+</m:t>
                      </m:r>
                      <m:r>
                        <a:rPr lang="hu-HU" sz="2400" b="0" i="1" smtClean="0">
                          <a:latin typeface="Cambria Math"/>
                        </a:rPr>
                        <m:t>200 </m:t>
                      </m:r>
                      <m:r>
                        <a:rPr lang="hu-HU" sz="2400" b="0" i="1" smtClean="0">
                          <a:latin typeface="Cambria Math"/>
                        </a:rPr>
                        <m:t>𝑘𝑔</m:t>
                      </m:r>
                      <m:r>
                        <a:rPr lang="hu-HU" sz="2400" b="0" i="1" smtClean="0">
                          <a:latin typeface="Cambria Math"/>
                          <a:ea typeface="Cambria Math"/>
                        </a:rPr>
                        <m:t>⋅</m:t>
                      </m:r>
                      <m:d>
                        <m:dPr>
                          <m:ctrlPr>
                            <a:rPr lang="hu-HU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hu-HU" sz="2400" b="0" i="1" smtClean="0">
                              <a:latin typeface="Cambria Math"/>
                              <a:ea typeface="Cambria Math"/>
                            </a:rPr>
                            <m:t>−10</m:t>
                          </m:r>
                          <m:f>
                            <m:fPr>
                              <m:ctrlPr>
                                <a:rPr lang="hu-HU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hu-HU" sz="24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hu-HU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hu-HU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p>
                                  <m:r>
                                    <a:rPr lang="hu-HU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d>
                      <m:r>
                        <a:rPr lang="hu-HU" sz="2400" b="0" i="0" smtClean="0">
                          <a:latin typeface="Cambria Math"/>
                        </a:rPr>
                        <m:t>=</m:t>
                      </m:r>
                      <m:r>
                        <a:rPr lang="hu-HU" sz="2400" b="0" i="1" smtClean="0">
                          <a:latin typeface="Cambria Math"/>
                        </a:rPr>
                        <m:t>200 </m:t>
                      </m:r>
                      <m:r>
                        <a:rPr lang="hu-HU" sz="2400" b="0" i="1" smtClean="0">
                          <a:latin typeface="Cambria Math"/>
                        </a:rPr>
                        <m:t>𝑘𝑔</m:t>
                      </m:r>
                      <m:r>
                        <a:rPr lang="hu-HU" sz="2400" i="1">
                          <a:latin typeface="Cambria Math"/>
                          <a:ea typeface="Cambria Math"/>
                        </a:rPr>
                        <m:t>⋅</m:t>
                      </m:r>
                      <m:d>
                        <m:dPr>
                          <m:ctrlPr>
                            <a:rPr lang="hu-HU" sz="240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hu-HU" sz="2400" b="0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hu-HU" sz="2400" i="1">
                              <a:latin typeface="Cambria Math" panose="02040503050406030204" pitchFamily="18" charset="0"/>
                            </a:rPr>
                            <m:t>3 </m:t>
                          </m:r>
                          <m:f>
                            <m:fPr>
                              <m:ctrlPr>
                                <a:rPr lang="hu-HU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hu-HU" sz="24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hu-HU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hu-HU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p>
                                  <m:r>
                                    <a:rPr lang="hu-HU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d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33" name="Szövegdoboz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3345" y="3798135"/>
                <a:ext cx="5807898" cy="74546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Ellipszis 33">
            <a:extLst>
              <a:ext uri="{FF2B5EF4-FFF2-40B4-BE49-F238E27FC236}">
                <a16:creationId xmlns:a16="http://schemas.microsoft.com/office/drawing/2014/main" id="{58AB32DD-2E3A-4D13-966B-4F6DD775BA9D}"/>
              </a:ext>
            </a:extLst>
          </p:cNvPr>
          <p:cNvSpPr/>
          <p:nvPr/>
        </p:nvSpPr>
        <p:spPr>
          <a:xfrm>
            <a:off x="469304" y="3213100"/>
            <a:ext cx="419100" cy="4191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3600" dirty="0">
              <a:solidFill>
                <a:schemeClr val="tx1"/>
              </a:solidFill>
            </a:endParaRPr>
          </a:p>
        </p:txBody>
      </p:sp>
      <p:cxnSp>
        <p:nvCxnSpPr>
          <p:cNvPr id="35" name="Egyenes összekötő nyíllal 34">
            <a:extLst>
              <a:ext uri="{FF2B5EF4-FFF2-40B4-BE49-F238E27FC236}">
                <a16:creationId xmlns:a16="http://schemas.microsoft.com/office/drawing/2014/main" id="{FA3FF90E-E09E-46CF-9C81-63022CBB4ED9}"/>
              </a:ext>
            </a:extLst>
          </p:cNvPr>
          <p:cNvCxnSpPr/>
          <p:nvPr/>
        </p:nvCxnSpPr>
        <p:spPr>
          <a:xfrm flipV="1">
            <a:off x="208804" y="2641600"/>
            <a:ext cx="0" cy="15367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églalap 35">
            <a:extLst>
              <a:ext uri="{FF2B5EF4-FFF2-40B4-BE49-F238E27FC236}">
                <a16:creationId xmlns:a16="http://schemas.microsoft.com/office/drawing/2014/main" id="{274FF362-4FF4-40E3-9733-8B32ABCE262B}"/>
              </a:ext>
            </a:extLst>
          </p:cNvPr>
          <p:cNvSpPr/>
          <p:nvPr/>
        </p:nvSpPr>
        <p:spPr>
          <a:xfrm>
            <a:off x="466530" y="3052800"/>
            <a:ext cx="4395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u-HU" sz="4000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3507393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8" grpId="0"/>
      <p:bldP spid="19" grpId="0"/>
      <p:bldP spid="20" grpId="0"/>
      <p:bldP spid="21" grpId="0"/>
      <p:bldP spid="22" grpId="0"/>
      <p:bldP spid="3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5" name="Szövegdoboz 14"/>
              <p:cNvSpPr txBox="1"/>
              <p:nvPr/>
            </p:nvSpPr>
            <p:spPr>
              <a:xfrm>
                <a:off x="3790800" y="1790"/>
                <a:ext cx="5353201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hu-HU" sz="2400" i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7. eset:</a:t>
                </a:r>
                <a:br>
                  <a:rPr lang="hu-HU" sz="2400" i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</a:br>
                <a:r>
                  <a:rPr lang="hu-HU" sz="2400" i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a teher lefelé (- irányba) halad,</a:t>
                </a:r>
              </a:p>
              <a:p>
                <a:pPr algn="ctr"/>
                <a:endParaRPr lang="hu-HU" sz="2400" i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algn="ctr"/>
                <a:r>
                  <a:rPr lang="hu-HU" sz="2400" i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és a sebessége nagysága </a:t>
                </a:r>
                <a:r>
                  <a:rPr lang="hu-HU" sz="2400" i="1" u="sng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csökken</a:t>
                </a:r>
                <a:r>
                  <a:rPr lang="hu-HU" sz="2400" i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.</a:t>
                </a:r>
              </a:p>
              <a:p>
                <a:pPr algn="ctr"/>
                <a:r>
                  <a:rPr lang="hu-HU" sz="2400" i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</a:rPr>
                  <a:t>Milyen irányú ekkor a gyorsulása?</a:t>
                </a:r>
                <a:br>
                  <a:rPr lang="hu-HU" sz="2400" i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</a:rPr>
                </a:br>
                <a:r>
                  <a:rPr lang="hu-HU" sz="2400" i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</a:rPr>
                  <a:t>A gyorsulás mindig </a:t>
                </a:r>
                <a14:m>
                  <m:oMath xmlns:m="http://schemas.openxmlformats.org/officeDocument/2006/math">
                    <m:r>
                      <a:rPr lang="hu-HU" sz="2400" i="1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mbria Math"/>
                        <a:ea typeface="Cambria Math"/>
                      </a:rPr>
                      <m:t>∆</m:t>
                    </m:r>
                    <m:r>
                      <a:rPr lang="hu-HU" sz="2400" b="0" i="1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mbria Math"/>
                        <a:ea typeface="Cambria Math"/>
                      </a:rPr>
                      <m:t>𝑣</m:t>
                    </m:r>
                  </m:oMath>
                </a14:m>
                <a:r>
                  <a:rPr lang="hu-HU" sz="2400" i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</a:rPr>
                  <a:t> irányú.</a:t>
                </a:r>
              </a:p>
            </p:txBody>
          </p:sp>
        </mc:Choice>
        <mc:Fallback xmlns="">
          <p:sp>
            <p:nvSpPr>
              <p:cNvPr id="15" name="Szövegdoboz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0800" y="1790"/>
                <a:ext cx="5353201" cy="2308324"/>
              </a:xfrm>
              <a:prstGeom prst="rect">
                <a:avLst/>
              </a:prstGeom>
              <a:blipFill rotWithShape="1">
                <a:blip r:embed="rId2"/>
                <a:stretch>
                  <a:fillRect t="-2111" b="-5013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Szövegdoboz 4"/>
              <p:cNvSpPr txBox="1"/>
              <p:nvPr/>
            </p:nvSpPr>
            <p:spPr>
              <a:xfrm>
                <a:off x="5964089" y="2431769"/>
                <a:ext cx="1006622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hu-HU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hu-HU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num>
                        <m:den>
                          <m:r>
                            <a:rPr lang="hu-HU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hu-HU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5" name="Szövegdoboz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4089" y="2431769"/>
                <a:ext cx="1006622" cy="693844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églalap 29"/>
          <p:cNvSpPr/>
          <p:nvPr/>
        </p:nvSpPr>
        <p:spPr>
          <a:xfrm>
            <a:off x="4454435" y="6061588"/>
            <a:ext cx="46895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hu-HU" sz="2400" i="1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</a:rPr>
              <a:t>Tehát a gyorsulása </a:t>
            </a:r>
            <a:r>
              <a:rPr lang="hu-HU" sz="2400" i="1" u="sng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</a:rPr>
              <a:t>felfelé</a:t>
            </a:r>
            <a:r>
              <a:rPr lang="hu-HU" sz="2400" i="1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</a:rPr>
              <a:t> (+) irányú.</a:t>
            </a:r>
          </a:p>
        </p:txBody>
      </p:sp>
      <p:pic>
        <p:nvPicPr>
          <p:cNvPr id="18" name="Picture 2" descr="http://pixabay.com/static/uploads/photo/2012/05/07/15/20/crane-48591_640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32922" y="177801"/>
            <a:ext cx="6183515" cy="6573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églalap 20"/>
          <p:cNvSpPr/>
          <p:nvPr/>
        </p:nvSpPr>
        <p:spPr>
          <a:xfrm>
            <a:off x="2312468" y="2981600"/>
            <a:ext cx="396000" cy="1980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22" name="Egyenes összekötő nyíllal 21"/>
          <p:cNvCxnSpPr/>
          <p:nvPr/>
        </p:nvCxnSpPr>
        <p:spPr>
          <a:xfrm>
            <a:off x="2513568" y="39243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gyenes összekötő nyíllal 22"/>
          <p:cNvCxnSpPr/>
          <p:nvPr/>
        </p:nvCxnSpPr>
        <p:spPr>
          <a:xfrm flipV="1">
            <a:off x="2513568" y="23802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Szövegdoboz 24"/>
          <p:cNvSpPr txBox="1"/>
          <p:nvPr/>
        </p:nvSpPr>
        <p:spPr>
          <a:xfrm>
            <a:off x="2814476" y="2479207"/>
            <a:ext cx="6441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0000FF"/>
                </a:solidFill>
              </a:rPr>
              <a:t>K</a:t>
            </a:r>
          </a:p>
        </p:txBody>
      </p:sp>
      <p:sp>
        <p:nvSpPr>
          <p:cNvPr id="28" name="Szövegdoboz 27"/>
          <p:cNvSpPr txBox="1"/>
          <p:nvPr/>
        </p:nvSpPr>
        <p:spPr>
          <a:xfrm>
            <a:off x="2814476" y="4012245"/>
            <a:ext cx="6441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0000FF"/>
                </a:solidFill>
              </a:rPr>
              <a:t>m·g</a:t>
            </a:r>
          </a:p>
        </p:txBody>
      </p:sp>
      <p:cxnSp>
        <p:nvCxnSpPr>
          <p:cNvPr id="33" name="Egyenes összekötő nyíllal 32"/>
          <p:cNvCxnSpPr/>
          <p:nvPr/>
        </p:nvCxnSpPr>
        <p:spPr>
          <a:xfrm>
            <a:off x="2513568" y="3009900"/>
            <a:ext cx="0" cy="576000"/>
          </a:xfrm>
          <a:prstGeom prst="straightConnector1">
            <a:avLst/>
          </a:prstGeom>
          <a:ln w="50800">
            <a:solidFill>
              <a:srgbClr val="BC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Szövegdoboz 33"/>
          <p:cNvSpPr txBox="1"/>
          <p:nvPr/>
        </p:nvSpPr>
        <p:spPr>
          <a:xfrm>
            <a:off x="2814476" y="3085145"/>
            <a:ext cx="6441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BC0000"/>
                </a:solidFill>
              </a:rPr>
              <a:t>K</a:t>
            </a:r>
          </a:p>
        </p:txBody>
      </p:sp>
      <p:cxnSp>
        <p:nvCxnSpPr>
          <p:cNvPr id="35" name="Egyenes összekötő nyíllal 34"/>
          <p:cNvCxnSpPr/>
          <p:nvPr/>
        </p:nvCxnSpPr>
        <p:spPr>
          <a:xfrm>
            <a:off x="5438711" y="4049674"/>
            <a:ext cx="0" cy="1296000"/>
          </a:xfrm>
          <a:prstGeom prst="straightConnector1">
            <a:avLst/>
          </a:prstGeom>
          <a:ln w="31750">
            <a:solidFill>
              <a:schemeClr val="accent1">
                <a:lumMod val="75000"/>
              </a:schemeClr>
            </a:solidFill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gyenes összekötő nyíllal 35"/>
          <p:cNvCxnSpPr/>
          <p:nvPr/>
        </p:nvCxnSpPr>
        <p:spPr>
          <a:xfrm>
            <a:off x="6240163" y="4050624"/>
            <a:ext cx="0" cy="864000"/>
          </a:xfrm>
          <a:prstGeom prst="straightConnector1">
            <a:avLst/>
          </a:prstGeom>
          <a:ln w="31750">
            <a:solidFill>
              <a:srgbClr val="7030A0"/>
            </a:solidFill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gyenes összekötő nyíllal 36"/>
          <p:cNvCxnSpPr/>
          <p:nvPr/>
        </p:nvCxnSpPr>
        <p:spPr>
          <a:xfrm flipV="1">
            <a:off x="6695842" y="3595350"/>
            <a:ext cx="0" cy="432000"/>
          </a:xfrm>
          <a:prstGeom prst="straightConnector1">
            <a:avLst/>
          </a:prstGeom>
          <a:ln w="31750">
            <a:solidFill>
              <a:srgbClr val="00B050"/>
            </a:solidFill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Szövegdoboz 37"/>
              <p:cNvSpPr txBox="1"/>
              <p:nvPr/>
            </p:nvSpPr>
            <p:spPr>
              <a:xfrm>
                <a:off x="5254654" y="5445754"/>
                <a:ext cx="36811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sz="240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hu-HU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hu-HU" sz="24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8" name="Szövegdoboz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4654" y="5445754"/>
                <a:ext cx="368114" cy="369332"/>
              </a:xfrm>
              <a:prstGeom prst="rect">
                <a:avLst/>
              </a:prstGeom>
              <a:blipFill rotWithShape="1">
                <a:blip r:embed="rId5"/>
                <a:stretch>
                  <a:fillRect l="-11667" r="-8333" b="-13115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Szövegdoboz 38"/>
              <p:cNvSpPr txBox="1"/>
              <p:nvPr/>
            </p:nvSpPr>
            <p:spPr>
              <a:xfrm>
                <a:off x="6059665" y="5445754"/>
                <a:ext cx="37523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hu-HU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hu-HU" sz="24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39" name="Szövegdoboz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9665" y="5445754"/>
                <a:ext cx="375231" cy="369332"/>
              </a:xfrm>
              <a:prstGeom prst="rect">
                <a:avLst/>
              </a:prstGeom>
              <a:blipFill rotWithShape="1">
                <a:blip r:embed="rId6"/>
                <a:stretch>
                  <a:fillRect l="-9677" r="-8065" b="-13115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Szövegdoboz 39"/>
              <p:cNvSpPr txBox="1"/>
              <p:nvPr/>
            </p:nvSpPr>
            <p:spPr>
              <a:xfrm>
                <a:off x="6846932" y="5493934"/>
                <a:ext cx="179914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24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hu-HU" sz="24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</m:t>
                      </m:r>
                      <m:r>
                        <a:rPr lang="hu-HU" sz="2400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hu-HU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400" b="0" i="1" smtClean="0">
                              <a:solidFill>
                                <a:srgbClr val="7030A0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hu-HU" sz="2400" b="0" i="1" smtClean="0">
                              <a:solidFill>
                                <a:srgbClr val="7030A0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hu-HU" sz="2400" b="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hu-HU" sz="24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4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hu-HU" sz="24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40" name="Szövegdoboz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6932" y="5493934"/>
                <a:ext cx="1799147" cy="369332"/>
              </a:xfrm>
              <a:prstGeom prst="rect">
                <a:avLst/>
              </a:prstGeom>
              <a:blipFill rotWithShape="1">
                <a:blip r:embed="rId7"/>
                <a:stretch>
                  <a:fillRect l="-3390" r="-1356" b="-13115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Egyenes összekötő nyíllal 40"/>
          <p:cNvCxnSpPr/>
          <p:nvPr/>
        </p:nvCxnSpPr>
        <p:spPr>
          <a:xfrm flipV="1">
            <a:off x="6434896" y="3602822"/>
            <a:ext cx="0" cy="1296000"/>
          </a:xfrm>
          <a:prstGeom prst="straightConnector1">
            <a:avLst/>
          </a:prstGeom>
          <a:ln w="31750">
            <a:solidFill>
              <a:schemeClr val="accent4">
                <a:lumMod val="75000"/>
              </a:schemeClr>
            </a:solidFill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églalap 41"/>
              <p:cNvSpPr/>
              <p:nvPr/>
            </p:nvSpPr>
            <p:spPr>
              <a:xfrm>
                <a:off x="6467400" y="4169265"/>
                <a:ext cx="78200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2400" i="1">
                          <a:solidFill>
                            <a:srgbClr val="FFC000">
                              <a:lumMod val="75000"/>
                            </a:srgbClr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hu-HU" sz="2400" i="1">
                              <a:solidFill>
                                <a:srgbClr val="FFC000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400" i="1">
                              <a:solidFill>
                                <a:srgbClr val="FFC000">
                                  <a:lumMod val="75000"/>
                                </a:srgbClr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hu-HU" sz="2400" i="1">
                              <a:solidFill>
                                <a:srgbClr val="FFC000">
                                  <a:lumMod val="75000"/>
                                </a:srgbClr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42" name="Téglalap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7400" y="4169265"/>
                <a:ext cx="782009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églalap 42"/>
              <p:cNvSpPr/>
              <p:nvPr/>
            </p:nvSpPr>
            <p:spPr>
              <a:xfrm>
                <a:off x="6846932" y="3576887"/>
                <a:ext cx="61209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24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hu-HU" sz="24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43" name="Téglalap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6932" y="3576887"/>
                <a:ext cx="612091" cy="46166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Ellipszis 43"/>
          <p:cNvSpPr>
            <a:spLocks noChangeAspect="1"/>
          </p:cNvSpPr>
          <p:nvPr/>
        </p:nvSpPr>
        <p:spPr>
          <a:xfrm>
            <a:off x="6204836" y="4013897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5" name="Ellipszis 44"/>
          <p:cNvSpPr>
            <a:spLocks noChangeAspect="1"/>
          </p:cNvSpPr>
          <p:nvPr/>
        </p:nvSpPr>
        <p:spPr>
          <a:xfrm>
            <a:off x="6662041" y="4013897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6" name="Ellipszis 25">
            <a:extLst>
              <a:ext uri="{FF2B5EF4-FFF2-40B4-BE49-F238E27FC236}">
                <a16:creationId xmlns:a16="http://schemas.microsoft.com/office/drawing/2014/main" id="{5CE3134B-BA90-48F7-9C4C-68833BE82693}"/>
              </a:ext>
            </a:extLst>
          </p:cNvPr>
          <p:cNvSpPr/>
          <p:nvPr/>
        </p:nvSpPr>
        <p:spPr>
          <a:xfrm>
            <a:off x="469304" y="3213100"/>
            <a:ext cx="419100" cy="4191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3600" dirty="0">
              <a:solidFill>
                <a:schemeClr val="tx1"/>
              </a:solidFill>
            </a:endParaRPr>
          </a:p>
        </p:txBody>
      </p:sp>
      <p:cxnSp>
        <p:nvCxnSpPr>
          <p:cNvPr id="27" name="Egyenes összekötő nyíllal 26">
            <a:extLst>
              <a:ext uri="{FF2B5EF4-FFF2-40B4-BE49-F238E27FC236}">
                <a16:creationId xmlns:a16="http://schemas.microsoft.com/office/drawing/2014/main" id="{28E6C06D-9A73-4228-8D41-EC65B97F07E9}"/>
              </a:ext>
            </a:extLst>
          </p:cNvPr>
          <p:cNvCxnSpPr/>
          <p:nvPr/>
        </p:nvCxnSpPr>
        <p:spPr>
          <a:xfrm flipV="1">
            <a:off x="208804" y="2641600"/>
            <a:ext cx="0" cy="15367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églalap 28">
            <a:extLst>
              <a:ext uri="{FF2B5EF4-FFF2-40B4-BE49-F238E27FC236}">
                <a16:creationId xmlns:a16="http://schemas.microsoft.com/office/drawing/2014/main" id="{13FFFA90-FB22-4B6E-813C-8B91BCB54363}"/>
              </a:ext>
            </a:extLst>
          </p:cNvPr>
          <p:cNvSpPr/>
          <p:nvPr/>
        </p:nvSpPr>
        <p:spPr>
          <a:xfrm>
            <a:off x="466530" y="3052800"/>
            <a:ext cx="4395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u-HU" sz="4000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1581301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8" grpId="0"/>
      <p:bldP spid="39" grpId="0"/>
      <p:bldP spid="40" grpId="0"/>
      <p:bldP spid="42" grpId="0"/>
      <p:bldP spid="43" grpId="0"/>
      <p:bldP spid="44" grpId="0" animBg="1"/>
      <p:bldP spid="4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églalap 2"/>
          <p:cNvSpPr/>
          <p:nvPr/>
        </p:nvSpPr>
        <p:spPr>
          <a:xfrm>
            <a:off x="3790800" y="0"/>
            <a:ext cx="53532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hu-HU" sz="2400" i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7. eset:</a:t>
            </a:r>
            <a:br>
              <a:rPr lang="hu-HU" sz="2400" i="1" dirty="0">
                <a:solidFill>
                  <a:prstClr val="black">
                    <a:lumMod val="75000"/>
                    <a:lumOff val="25000"/>
                  </a:prstClr>
                </a:solidFill>
              </a:rPr>
            </a:br>
            <a:r>
              <a:rPr lang="hu-HU" sz="2400" i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a teher lefelé (- irányba) halad</a:t>
            </a:r>
          </a:p>
          <a:p>
            <a:pPr lvl="0" algn="ctr"/>
            <a:endParaRPr lang="hu-HU" sz="1200" i="1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 algn="ctr"/>
            <a:r>
              <a:rPr lang="hu-HU" sz="2400" i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és a sebessége nagysága </a:t>
            </a:r>
            <a:r>
              <a:rPr lang="hu-HU" sz="2400" i="1" u="sng" dirty="0">
                <a:solidFill>
                  <a:prstClr val="black">
                    <a:lumMod val="75000"/>
                    <a:lumOff val="25000"/>
                  </a:prstClr>
                </a:solidFill>
              </a:rPr>
              <a:t>csökken</a:t>
            </a:r>
            <a:r>
              <a:rPr lang="hu-HU" sz="2400" i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.</a:t>
            </a:r>
          </a:p>
        </p:txBody>
      </p:sp>
      <p:pic>
        <p:nvPicPr>
          <p:cNvPr id="15" name="Picture 2" descr="http://pixabay.com/static/uploads/photo/2012/05/07/15/20/crane-48591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32922" y="177801"/>
            <a:ext cx="6183515" cy="6573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églalap 15"/>
          <p:cNvSpPr/>
          <p:nvPr/>
        </p:nvSpPr>
        <p:spPr>
          <a:xfrm>
            <a:off x="2312468" y="2981600"/>
            <a:ext cx="396000" cy="1980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7" name="Egyenes összekötő nyíllal 16"/>
          <p:cNvCxnSpPr/>
          <p:nvPr/>
        </p:nvCxnSpPr>
        <p:spPr>
          <a:xfrm>
            <a:off x="2513568" y="39243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gyenes összekötő nyíllal 17"/>
          <p:cNvCxnSpPr/>
          <p:nvPr/>
        </p:nvCxnSpPr>
        <p:spPr>
          <a:xfrm flipV="1">
            <a:off x="2513568" y="23802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Szövegdoboz 18"/>
          <p:cNvSpPr txBox="1"/>
          <p:nvPr/>
        </p:nvSpPr>
        <p:spPr>
          <a:xfrm>
            <a:off x="2814476" y="2479207"/>
            <a:ext cx="6441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0000FF"/>
                </a:solidFill>
              </a:rPr>
              <a:t>K</a:t>
            </a:r>
          </a:p>
        </p:txBody>
      </p:sp>
      <p:sp>
        <p:nvSpPr>
          <p:cNvPr id="20" name="Szövegdoboz 19"/>
          <p:cNvSpPr txBox="1"/>
          <p:nvPr/>
        </p:nvSpPr>
        <p:spPr>
          <a:xfrm>
            <a:off x="2814476" y="4012245"/>
            <a:ext cx="6441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0000FF"/>
                </a:solidFill>
              </a:rPr>
              <a:t>m·g</a:t>
            </a:r>
          </a:p>
        </p:txBody>
      </p:sp>
      <p:cxnSp>
        <p:nvCxnSpPr>
          <p:cNvPr id="23" name="Egyenes összekötő nyíllal 22"/>
          <p:cNvCxnSpPr/>
          <p:nvPr/>
        </p:nvCxnSpPr>
        <p:spPr>
          <a:xfrm>
            <a:off x="2513568" y="3009900"/>
            <a:ext cx="0" cy="576000"/>
          </a:xfrm>
          <a:prstGeom prst="straightConnector1">
            <a:avLst/>
          </a:prstGeom>
          <a:ln w="50800">
            <a:solidFill>
              <a:srgbClr val="BC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Szövegdoboz 23"/>
          <p:cNvSpPr txBox="1"/>
          <p:nvPr/>
        </p:nvSpPr>
        <p:spPr>
          <a:xfrm>
            <a:off x="2814476" y="3085145"/>
            <a:ext cx="6441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BC0000"/>
                </a:solidFill>
              </a:rPr>
              <a:t>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Szövegdoboz 12"/>
              <p:cNvSpPr txBox="1"/>
              <p:nvPr/>
            </p:nvSpPr>
            <p:spPr>
              <a:xfrm>
                <a:off x="2708467" y="1605360"/>
                <a:ext cx="6429760" cy="63267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hu-HU" sz="2400" b="0" i="1" smtClean="0">
                          <a:latin typeface="Cambria Math" panose="02040503050406030204" pitchFamily="18" charset="0"/>
                        </a:rPr>
                        <m:t>=3 </m:t>
                      </m:r>
                      <m:f>
                        <m:fPr>
                          <m:ctrlPr>
                            <a:rPr lang="hu-HU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2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hu-HU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hu-HU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hu-HU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13" name="Szövegdoboz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8467" y="1605360"/>
                <a:ext cx="6429760" cy="63267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églalap 13"/>
              <p:cNvSpPr/>
              <p:nvPr/>
            </p:nvSpPr>
            <p:spPr>
              <a:xfrm>
                <a:off x="4238170" y="5223961"/>
                <a:ext cx="4882571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ctr"/>
                <a:r>
                  <a:rPr lang="hu-HU" sz="2400" i="1" dirty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Calibri" panose="020F0502020204030204" pitchFamily="34" charset="0"/>
                  </a:rPr>
                  <a:t>a </a:t>
                </a:r>
                <a14:m>
                  <m:oMath xmlns:m="http://schemas.openxmlformats.org/officeDocument/2006/math">
                    <m:r>
                      <a:rPr lang="hu-HU" sz="2400" b="0" i="1" smtClean="0">
                        <a:solidFill>
                          <a:srgbClr val="BC0000"/>
                        </a:solidFill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hu-HU" sz="2400" i="1" dirty="0">
                    <a:solidFill>
                      <a:srgbClr val="BC0000"/>
                    </a:solidFill>
                    <a:latin typeface="Calibri" panose="020F0502020204030204" pitchFamily="34" charset="0"/>
                  </a:rPr>
                  <a:t> </a:t>
                </a:r>
                <a:r>
                  <a:rPr lang="hu-HU" sz="2400" i="1" dirty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Calibri" panose="020F0502020204030204" pitchFamily="34" charset="0"/>
                  </a:rPr>
                  <a:t>kötelet feszítő erő</a:t>
                </a:r>
              </a:p>
              <a:p>
                <a:pPr lvl="0" algn="ctr"/>
                <a:r>
                  <a:rPr lang="hu-HU" sz="2400" i="1" dirty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Calibri" panose="020F0502020204030204" pitchFamily="34" charset="0"/>
                  </a:rPr>
                  <a:t>ezzel mindig ellentétes irányú:</a:t>
                </a:r>
                <a:endParaRPr lang="hu-HU" sz="2400" i="1" dirty="0">
                  <a:solidFill>
                    <a:prstClr val="black">
                      <a:lumMod val="75000"/>
                      <a:lumOff val="25000"/>
                    </a:prstClr>
                  </a:solidFill>
                </a:endParaRPr>
              </a:p>
            </p:txBody>
          </p:sp>
        </mc:Choice>
        <mc:Fallback xmlns="">
          <p:sp>
            <p:nvSpPr>
              <p:cNvPr id="14" name="Téglalap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8170" y="5223961"/>
                <a:ext cx="4882571" cy="830997"/>
              </a:xfrm>
              <a:prstGeom prst="rect">
                <a:avLst/>
              </a:prstGeom>
              <a:blipFill rotWithShape="1">
                <a:blip r:embed="rId4"/>
                <a:stretch>
                  <a:fillRect t="-5882" b="-16176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églalap 24"/>
              <p:cNvSpPr/>
              <p:nvPr/>
            </p:nvSpPr>
            <p:spPr>
              <a:xfrm>
                <a:off x="2731728" y="2334404"/>
                <a:ext cx="6412272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40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Σ</m:t>
                      </m:r>
                      <m:r>
                        <a:rPr lang="hu-HU" sz="2400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𝐹</m:t>
                      </m:r>
                      <m:r>
                        <a:rPr lang="hu-HU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hu-HU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𝑚</m:t>
                      </m:r>
                      <m:r>
                        <a:rPr lang="hu-HU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  <m:r>
                        <a:rPr lang="hu-HU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𝑎</m:t>
                      </m:r>
                    </m:oMath>
                  </m:oMathPara>
                </a14:m>
                <a:endParaRPr lang="hu-H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Téglalap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1728" y="2334404"/>
                <a:ext cx="6412272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Szövegdoboz 25"/>
              <p:cNvSpPr txBox="1"/>
              <p:nvPr/>
            </p:nvSpPr>
            <p:spPr>
              <a:xfrm>
                <a:off x="2731726" y="2892450"/>
                <a:ext cx="641227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hu-HU" sz="2400" b="0" i="0" smtClean="0">
                          <a:solidFill>
                            <a:srgbClr val="0000FF"/>
                          </a:solidFill>
                          <a:latin typeface="Cambria Math"/>
                        </a:rPr>
                        <m:t>K</m:t>
                      </m:r>
                      <m:r>
                        <a:rPr lang="hu-HU" sz="2400" b="0" i="0" smtClean="0">
                          <a:latin typeface="Cambria Math"/>
                        </a:rPr>
                        <m:t>+</m:t>
                      </m:r>
                      <m:r>
                        <a:rPr lang="hu-HU" sz="2400" b="0" i="1" smtClean="0">
                          <a:latin typeface="Cambria Math"/>
                        </a:rPr>
                        <m:t>𝑚</m:t>
                      </m:r>
                      <m:r>
                        <a:rPr lang="hu-HU" sz="2400" b="0" i="1" smtClean="0">
                          <a:latin typeface="Cambria Math"/>
                          <a:ea typeface="Cambria Math"/>
                        </a:rPr>
                        <m:t>⋅</m:t>
                      </m:r>
                      <m:r>
                        <a:rPr lang="hu-HU" sz="2400" b="0" i="1" smtClean="0">
                          <a:latin typeface="Cambria Math"/>
                          <a:ea typeface="Cambria Math"/>
                        </a:rPr>
                        <m:t>𝑔</m:t>
                      </m:r>
                      <m:r>
                        <a:rPr lang="hu-HU" sz="2400" b="0" i="0" smtClean="0">
                          <a:latin typeface="Cambria Math"/>
                        </a:rPr>
                        <m:t>=</m:t>
                      </m:r>
                      <m:r>
                        <a:rPr lang="hu-HU" sz="2400" i="1">
                          <a:latin typeface="Cambria Math"/>
                          <a:ea typeface="Cambria Math"/>
                        </a:rPr>
                        <m:t>𝑚</m:t>
                      </m:r>
                      <m:r>
                        <a:rPr lang="hu-HU" sz="2400" i="1">
                          <a:latin typeface="Cambria Math"/>
                          <a:ea typeface="Cambria Math"/>
                        </a:rPr>
                        <m:t>⋅</m:t>
                      </m:r>
                      <m:r>
                        <a:rPr lang="hu-HU" sz="2400" i="1">
                          <a:latin typeface="Cambria Math"/>
                          <a:ea typeface="Cambria Math"/>
                        </a:rPr>
                        <m:t>𝑎</m:t>
                      </m:r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26" name="Szövegdoboz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1726" y="2892450"/>
                <a:ext cx="6412273" cy="461665"/>
              </a:xfrm>
              <a:prstGeom prst="rect">
                <a:avLst/>
              </a:prstGeom>
              <a:blipFill rotWithShape="1">
                <a:blip r:embed="rId6"/>
                <a:stretch>
                  <a:fillRect b="-9211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Szövegdoboz 26"/>
              <p:cNvSpPr txBox="1"/>
              <p:nvPr/>
            </p:nvSpPr>
            <p:spPr>
              <a:xfrm>
                <a:off x="2731726" y="4208510"/>
                <a:ext cx="638901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hu-HU" sz="2400" b="0" i="0" smtClean="0">
                          <a:solidFill>
                            <a:srgbClr val="0000FF"/>
                          </a:solidFill>
                          <a:latin typeface="Cambria Math"/>
                        </a:rPr>
                        <m:t>K</m:t>
                      </m:r>
                      <m:r>
                        <a:rPr lang="hu-HU" sz="24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−2000 </m:t>
                      </m:r>
                      <m:r>
                        <a:rPr lang="hu-HU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hu-HU" sz="2400" b="0" i="0" smtClean="0">
                          <a:latin typeface="Cambria Math"/>
                        </a:rPr>
                        <m:t>=</m:t>
                      </m:r>
                      <m:r>
                        <a:rPr lang="hu-HU" sz="2400" b="0" i="0" smtClean="0">
                          <a:latin typeface="Cambria Math" panose="02040503050406030204" pitchFamily="18" charset="0"/>
                        </a:rPr>
                        <m:t>600 </m:t>
                      </m:r>
                      <m:r>
                        <m:rPr>
                          <m:sty m:val="p"/>
                        </m:rPr>
                        <a:rPr lang="hu-HU" sz="2400" b="0" i="0" smtClean="0">
                          <a:latin typeface="Cambria Math" panose="02040503050406030204" pitchFamily="18" charset="0"/>
                        </a:rPr>
                        <m:t>N</m:t>
                      </m:r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27" name="Szövegdoboz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1726" y="4208510"/>
                <a:ext cx="6389016" cy="46166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Szövegdoboz 27"/>
              <p:cNvSpPr txBox="1"/>
              <p:nvPr/>
            </p:nvSpPr>
            <p:spPr>
              <a:xfrm>
                <a:off x="2749211" y="4707136"/>
                <a:ext cx="638901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hu-HU" sz="2400" b="0" i="0" smtClean="0">
                          <a:solidFill>
                            <a:srgbClr val="0000FF"/>
                          </a:solidFill>
                          <a:latin typeface="Cambria Math"/>
                        </a:rPr>
                        <m:t>K</m:t>
                      </m:r>
                      <m:r>
                        <a:rPr lang="hu-HU" sz="2400" b="0" i="0" smtClean="0">
                          <a:latin typeface="Cambria Math"/>
                        </a:rPr>
                        <m:t>=</m:t>
                      </m:r>
                      <m:r>
                        <a:rPr lang="hu-HU" sz="2400" b="0" i="0" smtClean="0">
                          <a:latin typeface="Cambria Math" panose="02040503050406030204" pitchFamily="18" charset="0"/>
                        </a:rPr>
                        <m:t>2600 </m:t>
                      </m:r>
                      <m:r>
                        <m:rPr>
                          <m:sty m:val="p"/>
                        </m:rPr>
                        <a:rPr lang="hu-HU" sz="2400" b="0" i="0" smtClean="0">
                          <a:latin typeface="Cambria Math" panose="02040503050406030204" pitchFamily="18" charset="0"/>
                        </a:rPr>
                        <m:t>N</m:t>
                      </m:r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28" name="Szövegdoboz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9211" y="4707136"/>
                <a:ext cx="6389016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Szövegdoboz 28"/>
              <p:cNvSpPr txBox="1"/>
              <p:nvPr/>
            </p:nvSpPr>
            <p:spPr>
              <a:xfrm>
                <a:off x="4238170" y="6034853"/>
                <a:ext cx="4882574" cy="4735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hu-HU" sz="2400" b="0" i="0" smtClean="0">
                          <a:solidFill>
                            <a:srgbClr val="BC0000"/>
                          </a:solidFill>
                          <a:latin typeface="Cambria Math"/>
                        </a:rPr>
                        <m:t>K</m:t>
                      </m:r>
                      <m:r>
                        <a:rPr lang="hu-HU" sz="2400" b="0" i="0" smtClean="0">
                          <a:latin typeface="Cambria Math"/>
                        </a:rPr>
                        <m:t>=</m:t>
                      </m:r>
                      <m:r>
                        <a:rPr lang="hu-HU" sz="2400" b="0" i="0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hu-HU" sz="2400" b="0" i="0" smtClean="0">
                          <a:latin typeface="Cambria Math"/>
                        </a:rPr>
                        <m:t>2</m:t>
                      </m:r>
                      <m:r>
                        <a:rPr lang="hu-HU" sz="2400" b="0" i="0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hu-HU" sz="2400" b="0" i="0" smtClean="0">
                          <a:latin typeface="Cambria Math"/>
                        </a:rPr>
                        <m:t>00 </m:t>
                      </m:r>
                      <m:r>
                        <m:rPr>
                          <m:sty m:val="p"/>
                        </m:rPr>
                        <a:rPr lang="hu-HU" sz="2400" b="0" i="0" smtClean="0">
                          <a:latin typeface="Cambria Math"/>
                        </a:rPr>
                        <m:t>N</m:t>
                      </m:r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29" name="Szövegdoboz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8170" y="6034853"/>
                <a:ext cx="4882574" cy="473591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Szövegdoboz 29"/>
              <p:cNvSpPr txBox="1"/>
              <p:nvPr/>
            </p:nvSpPr>
            <p:spPr>
              <a:xfrm>
                <a:off x="3136572" y="3451242"/>
                <a:ext cx="6007427" cy="725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hu-HU" sz="2400" b="0" i="0" smtClean="0">
                          <a:solidFill>
                            <a:srgbClr val="0000FF"/>
                          </a:solidFill>
                          <a:latin typeface="Cambria Math"/>
                        </a:rPr>
                        <m:t>K</m:t>
                      </m:r>
                      <m:r>
                        <a:rPr lang="hu-HU" sz="2400" b="0" i="0" smtClean="0">
                          <a:latin typeface="Cambria Math"/>
                        </a:rPr>
                        <m:t>+</m:t>
                      </m:r>
                      <m:r>
                        <a:rPr lang="hu-HU" sz="2400" b="0" i="1" smtClean="0">
                          <a:latin typeface="Cambria Math"/>
                        </a:rPr>
                        <m:t>200 </m:t>
                      </m:r>
                      <m:r>
                        <a:rPr lang="hu-HU" sz="2400" b="0" i="1" smtClean="0">
                          <a:latin typeface="Cambria Math"/>
                        </a:rPr>
                        <m:t>𝑘𝑔</m:t>
                      </m:r>
                      <m:r>
                        <a:rPr lang="hu-HU" sz="2400" b="0" i="1" smtClean="0">
                          <a:latin typeface="Cambria Math"/>
                          <a:ea typeface="Cambria Math"/>
                        </a:rPr>
                        <m:t>⋅</m:t>
                      </m:r>
                      <m:d>
                        <m:dPr>
                          <m:ctrlPr>
                            <a:rPr lang="hu-HU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hu-HU" sz="2400" b="0" i="1" smtClean="0">
                              <a:latin typeface="Cambria Math"/>
                              <a:ea typeface="Cambria Math"/>
                            </a:rPr>
                            <m:t>−10</m:t>
                          </m:r>
                          <m:f>
                            <m:fPr>
                              <m:ctrlPr>
                                <a:rPr lang="hu-HU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hu-HU" sz="24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hu-HU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hu-HU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p>
                                  <m:r>
                                    <a:rPr lang="hu-HU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d>
                      <m:r>
                        <a:rPr lang="hu-HU" sz="2400" b="0" i="0" smtClean="0">
                          <a:latin typeface="Cambria Math"/>
                        </a:rPr>
                        <m:t>=</m:t>
                      </m:r>
                      <m:r>
                        <a:rPr lang="hu-HU" sz="2400" b="0" i="1" smtClean="0">
                          <a:latin typeface="Cambria Math"/>
                        </a:rPr>
                        <m:t>200 </m:t>
                      </m:r>
                      <m:r>
                        <a:rPr lang="hu-HU" sz="2400" b="0" i="1" smtClean="0">
                          <a:latin typeface="Cambria Math"/>
                        </a:rPr>
                        <m:t>𝑘𝑔</m:t>
                      </m:r>
                      <m:r>
                        <a:rPr lang="hu-HU" sz="2400" i="1">
                          <a:latin typeface="Cambria Math"/>
                          <a:ea typeface="Cambria Math"/>
                        </a:rPr>
                        <m:t>⋅</m:t>
                      </m:r>
                      <m:r>
                        <a:rPr lang="hu-HU" sz="2400" i="1">
                          <a:latin typeface="Cambria Math" panose="02040503050406030204" pitchFamily="18" charset="0"/>
                        </a:rPr>
                        <m:t>3 </m:t>
                      </m:r>
                      <m:f>
                        <m:fPr>
                          <m:ctrlPr>
                            <a:rPr lang="hu-HU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2400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hu-HU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hu-HU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hu-HU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30" name="Szövegdoboz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6572" y="3451242"/>
                <a:ext cx="6007427" cy="72500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Ellipszis 30">
            <a:extLst>
              <a:ext uri="{FF2B5EF4-FFF2-40B4-BE49-F238E27FC236}">
                <a16:creationId xmlns:a16="http://schemas.microsoft.com/office/drawing/2014/main" id="{D4321BFF-0933-48CD-8C90-D3497CA242F7}"/>
              </a:ext>
            </a:extLst>
          </p:cNvPr>
          <p:cNvSpPr/>
          <p:nvPr/>
        </p:nvSpPr>
        <p:spPr>
          <a:xfrm>
            <a:off x="469304" y="3213100"/>
            <a:ext cx="419100" cy="4191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3600" dirty="0">
              <a:solidFill>
                <a:schemeClr val="tx1"/>
              </a:solidFill>
            </a:endParaRPr>
          </a:p>
        </p:txBody>
      </p:sp>
      <p:cxnSp>
        <p:nvCxnSpPr>
          <p:cNvPr id="32" name="Egyenes összekötő nyíllal 31">
            <a:extLst>
              <a:ext uri="{FF2B5EF4-FFF2-40B4-BE49-F238E27FC236}">
                <a16:creationId xmlns:a16="http://schemas.microsoft.com/office/drawing/2014/main" id="{B1453693-E116-4837-B17A-E9610ADA96A9}"/>
              </a:ext>
            </a:extLst>
          </p:cNvPr>
          <p:cNvCxnSpPr/>
          <p:nvPr/>
        </p:nvCxnSpPr>
        <p:spPr>
          <a:xfrm flipV="1">
            <a:off x="208804" y="2641600"/>
            <a:ext cx="0" cy="15367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églalap 32">
            <a:extLst>
              <a:ext uri="{FF2B5EF4-FFF2-40B4-BE49-F238E27FC236}">
                <a16:creationId xmlns:a16="http://schemas.microsoft.com/office/drawing/2014/main" id="{D93E099B-24FC-489E-9A91-766DEBAAE589}"/>
              </a:ext>
            </a:extLst>
          </p:cNvPr>
          <p:cNvSpPr/>
          <p:nvPr/>
        </p:nvSpPr>
        <p:spPr>
          <a:xfrm>
            <a:off x="466530" y="3052800"/>
            <a:ext cx="4395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u-HU" sz="4000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3676341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http://pixabay.com/static/uploads/photo/2012/05/07/15/20/crane-48591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32922" y="177801"/>
            <a:ext cx="6183515" cy="6573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églalap 2"/>
              <p:cNvSpPr/>
              <p:nvPr/>
            </p:nvSpPr>
            <p:spPr>
              <a:xfrm>
                <a:off x="3790800" y="-1"/>
                <a:ext cx="5353200" cy="12003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ctr"/>
                <a:r>
                  <a:rPr lang="hu-HU" sz="2400" i="1" dirty="0">
                    <a:solidFill>
                      <a:prstClr val="black">
                        <a:lumMod val="75000"/>
                        <a:lumOff val="25000"/>
                      </a:prstClr>
                    </a:solidFill>
                  </a:rPr>
                  <a:t>8. eset:</a:t>
                </a:r>
                <a:br>
                  <a:rPr lang="hu-HU" sz="2400" i="1" dirty="0">
                    <a:solidFill>
                      <a:prstClr val="black">
                        <a:lumMod val="75000"/>
                        <a:lumOff val="25000"/>
                      </a:prstClr>
                    </a:solidFill>
                  </a:rPr>
                </a:br>
                <a:r>
                  <a:rPr lang="hu-HU" sz="2400" i="1" dirty="0">
                    <a:solidFill>
                      <a:prstClr val="black">
                        <a:lumMod val="75000"/>
                        <a:lumOff val="25000"/>
                      </a:prstClr>
                    </a:solidFill>
                  </a:rPr>
                  <a:t>Lehet-e a </a:t>
                </a:r>
                <a14:m>
                  <m:oMath xmlns:m="http://schemas.openxmlformats.org/officeDocument/2006/math">
                    <m:r>
                      <a:rPr lang="hu-HU" sz="2400" b="0" i="1" smtClean="0">
                        <a:solidFill>
                          <a:srgbClr val="0000FF"/>
                        </a:solidFill>
                        <a:latin typeface="Cambria Math"/>
                      </a:rPr>
                      <m:t>𝐾</m:t>
                    </m:r>
                  </m:oMath>
                </a14:m>
                <a:r>
                  <a:rPr lang="hu-HU" sz="2400" i="1" dirty="0">
                    <a:solidFill>
                      <a:prstClr val="black">
                        <a:lumMod val="75000"/>
                        <a:lumOff val="25000"/>
                      </a:prstClr>
                    </a:solidFill>
                  </a:rPr>
                  <a:t> kötélerő nulla?</a:t>
                </a:r>
              </a:p>
              <a:p>
                <a:pPr lvl="0" algn="ctr"/>
                <a:endParaRPr lang="hu-HU" sz="2400" i="1" dirty="0">
                  <a:solidFill>
                    <a:prstClr val="black">
                      <a:lumMod val="75000"/>
                      <a:lumOff val="25000"/>
                    </a:prstClr>
                  </a:solidFill>
                </a:endParaRPr>
              </a:p>
            </p:txBody>
          </p:sp>
        </mc:Choice>
        <mc:Fallback xmlns="">
          <p:sp>
            <p:nvSpPr>
              <p:cNvPr id="3" name="Téglalap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0800" y="-1"/>
                <a:ext cx="5353200" cy="1200329"/>
              </a:xfrm>
              <a:prstGeom prst="rect">
                <a:avLst/>
              </a:prstGeom>
              <a:blipFill rotWithShape="1">
                <a:blip r:embed="rId3"/>
                <a:stretch>
                  <a:fillRect t="-4061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églalap 12"/>
          <p:cNvSpPr/>
          <p:nvPr/>
        </p:nvSpPr>
        <p:spPr>
          <a:xfrm>
            <a:off x="2312468" y="2981600"/>
            <a:ext cx="396000" cy="1980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4" name="Egyenes összekötő nyíllal 13"/>
          <p:cNvCxnSpPr/>
          <p:nvPr/>
        </p:nvCxnSpPr>
        <p:spPr>
          <a:xfrm>
            <a:off x="2513568" y="39243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zövegdoboz 16"/>
          <p:cNvSpPr txBox="1"/>
          <p:nvPr/>
        </p:nvSpPr>
        <p:spPr>
          <a:xfrm>
            <a:off x="2814476" y="4012245"/>
            <a:ext cx="6441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0000FF"/>
                </a:solidFill>
              </a:rPr>
              <a:t>m·g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églalap 9"/>
              <p:cNvSpPr/>
              <p:nvPr/>
            </p:nvSpPr>
            <p:spPr>
              <a:xfrm>
                <a:off x="3458670" y="1979333"/>
                <a:ext cx="568533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40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Σ</m:t>
                      </m:r>
                      <m:r>
                        <a:rPr lang="hu-HU" sz="2400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𝐹</m:t>
                      </m:r>
                      <m:r>
                        <a:rPr lang="hu-HU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hu-HU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𝑚</m:t>
                      </m:r>
                      <m:r>
                        <a:rPr lang="hu-HU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  <m:r>
                        <a:rPr lang="hu-HU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𝑎</m:t>
                      </m:r>
                    </m:oMath>
                  </m:oMathPara>
                </a14:m>
                <a:endParaRPr lang="hu-H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Téglalap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8670" y="1979333"/>
                <a:ext cx="5685331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Szövegdoboz 11"/>
              <p:cNvSpPr txBox="1"/>
              <p:nvPr/>
            </p:nvSpPr>
            <p:spPr>
              <a:xfrm>
                <a:off x="3458670" y="2527115"/>
                <a:ext cx="568533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hu-HU" sz="2400" b="0" i="0" smtClean="0">
                          <a:solidFill>
                            <a:srgbClr val="0000FF"/>
                          </a:solidFill>
                          <a:latin typeface="Cambria Math"/>
                        </a:rPr>
                        <m:t>K</m:t>
                      </m:r>
                      <m:r>
                        <a:rPr lang="hu-HU" sz="2400" b="0" i="0" smtClean="0">
                          <a:latin typeface="Cambria Math"/>
                        </a:rPr>
                        <m:t>+</m:t>
                      </m:r>
                      <m:r>
                        <a:rPr lang="hu-HU" sz="2400" b="0" i="1" smtClean="0">
                          <a:latin typeface="Cambria Math"/>
                        </a:rPr>
                        <m:t>𝑚</m:t>
                      </m:r>
                      <m:r>
                        <a:rPr lang="hu-HU" sz="2400" b="0" i="1" smtClean="0">
                          <a:latin typeface="Cambria Math"/>
                          <a:ea typeface="Cambria Math"/>
                        </a:rPr>
                        <m:t>⋅</m:t>
                      </m:r>
                      <m:r>
                        <a:rPr lang="hu-HU" sz="2400" b="0" i="1" smtClean="0">
                          <a:latin typeface="Cambria Math"/>
                          <a:ea typeface="Cambria Math"/>
                        </a:rPr>
                        <m:t>𝑔</m:t>
                      </m:r>
                      <m:r>
                        <a:rPr lang="hu-HU" sz="2400" b="0" i="0" smtClean="0">
                          <a:latin typeface="Cambria Math"/>
                        </a:rPr>
                        <m:t>=</m:t>
                      </m:r>
                      <m:r>
                        <a:rPr lang="hu-HU" sz="2400" i="1">
                          <a:latin typeface="Cambria Math"/>
                          <a:ea typeface="Cambria Math"/>
                        </a:rPr>
                        <m:t>𝑚</m:t>
                      </m:r>
                      <m:r>
                        <a:rPr lang="hu-HU" sz="2400" i="1">
                          <a:latin typeface="Cambria Math"/>
                          <a:ea typeface="Cambria Math"/>
                        </a:rPr>
                        <m:t>⋅</m:t>
                      </m:r>
                      <m:r>
                        <a:rPr lang="hu-HU" sz="2400" i="1">
                          <a:latin typeface="Cambria Math"/>
                          <a:ea typeface="Cambria Math"/>
                        </a:rPr>
                        <m:t>𝑎</m:t>
                      </m:r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12" name="Szövegdoboz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8670" y="2527115"/>
                <a:ext cx="5685331" cy="461665"/>
              </a:xfrm>
              <a:prstGeom prst="rect">
                <a:avLst/>
              </a:prstGeom>
              <a:blipFill rotWithShape="1">
                <a:blip r:embed="rId5"/>
                <a:stretch>
                  <a:fillRect b="-10667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Szövegdoboz 19"/>
              <p:cNvSpPr txBox="1"/>
              <p:nvPr/>
            </p:nvSpPr>
            <p:spPr>
              <a:xfrm>
                <a:off x="3353345" y="3792307"/>
                <a:ext cx="580789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2400" b="0" i="1" smtClean="0">
                          <a:latin typeface="Cambria Math"/>
                        </a:rPr>
                        <m:t>𝑔</m:t>
                      </m:r>
                      <m:r>
                        <a:rPr lang="hu-HU" sz="2400" b="0" i="1" smtClean="0">
                          <a:latin typeface="Cambria Math"/>
                        </a:rPr>
                        <m:t>=</m:t>
                      </m:r>
                      <m:r>
                        <a:rPr lang="hu-HU" sz="2400" i="1" smtClean="0">
                          <a:latin typeface="Cambria Math"/>
                          <a:ea typeface="Cambria Math"/>
                        </a:rPr>
                        <m:t>𝑎</m:t>
                      </m:r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20" name="Szövegdoboz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3345" y="3792307"/>
                <a:ext cx="5807898" cy="461665"/>
              </a:xfrm>
              <a:prstGeom prst="rect">
                <a:avLst/>
              </a:prstGeom>
              <a:blipFill rotWithShape="1">
                <a:blip r:embed="rId6"/>
                <a:stretch>
                  <a:fillRect b="-9211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églalap 4"/>
              <p:cNvSpPr/>
              <p:nvPr/>
            </p:nvSpPr>
            <p:spPr>
              <a:xfrm>
                <a:off x="3458670" y="4373148"/>
                <a:ext cx="5685330" cy="7250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2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𝑎</m:t>
                      </m:r>
                      <m:r>
                        <a:rPr lang="hu-HU" sz="2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=−10</m:t>
                      </m:r>
                      <m:f>
                        <m:fPr>
                          <m:ctrlPr>
                            <a:rPr lang="hu-HU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hu-HU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hu-HU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hu-HU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5" name="Téglalap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8670" y="4373148"/>
                <a:ext cx="5685330" cy="72500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églalap 3"/>
              <p:cNvSpPr/>
              <p:nvPr/>
            </p:nvSpPr>
            <p:spPr>
              <a:xfrm>
                <a:off x="3918857" y="1054072"/>
                <a:ext cx="5242385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ctr"/>
                <a:r>
                  <a:rPr lang="hu-HU" sz="2400" i="1" dirty="0">
                    <a:solidFill>
                      <a:prstClr val="black">
                        <a:lumMod val="75000"/>
                        <a:lumOff val="25000"/>
                      </a:prstClr>
                    </a:solidFill>
                  </a:rPr>
                  <a:t>Ehhez csak be kell írnunk a mozgásegyenletbe, hogy </a:t>
                </a:r>
                <a14:m>
                  <m:oMath xmlns:m="http://schemas.openxmlformats.org/officeDocument/2006/math">
                    <m:r>
                      <a:rPr lang="hu-HU" sz="2400" i="1">
                        <a:solidFill>
                          <a:srgbClr val="0000FF"/>
                        </a:solidFill>
                        <a:latin typeface="Cambria Math"/>
                      </a:rPr>
                      <m:t>𝐾</m:t>
                    </m:r>
                    <m:r>
                      <a:rPr lang="hu-HU" sz="2400" i="1">
                        <a:solidFill>
                          <a:srgbClr val="0000FF"/>
                        </a:solidFill>
                        <a:latin typeface="Cambria Math"/>
                      </a:rPr>
                      <m:t>=0</m:t>
                    </m:r>
                  </m:oMath>
                </a14:m>
                <a:endParaRPr lang="hu-HU" sz="2400" i="1" dirty="0">
                  <a:solidFill>
                    <a:prstClr val="black">
                      <a:lumMod val="75000"/>
                      <a:lumOff val="25000"/>
                    </a:prstClr>
                  </a:solidFill>
                </a:endParaRPr>
              </a:p>
            </p:txBody>
          </p:sp>
        </mc:Choice>
        <mc:Fallback xmlns="">
          <p:sp>
            <p:nvSpPr>
              <p:cNvPr id="4" name="Téglalap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8857" y="1054072"/>
                <a:ext cx="5242385" cy="830997"/>
              </a:xfrm>
              <a:prstGeom prst="rect">
                <a:avLst/>
              </a:prstGeom>
              <a:blipFill rotWithShape="1">
                <a:blip r:embed="rId8"/>
                <a:stretch>
                  <a:fillRect t="-5882" b="-16176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Szövegdoboz 14"/>
              <p:cNvSpPr txBox="1"/>
              <p:nvPr/>
            </p:nvSpPr>
            <p:spPr>
              <a:xfrm>
                <a:off x="3475912" y="3143963"/>
                <a:ext cx="568533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2400" b="0" i="1" smtClean="0">
                          <a:latin typeface="Cambria Math"/>
                        </a:rPr>
                        <m:t>𝑚</m:t>
                      </m:r>
                      <m:r>
                        <a:rPr lang="hu-HU" sz="2400" b="0" i="1" smtClean="0">
                          <a:latin typeface="Cambria Math"/>
                          <a:ea typeface="Cambria Math"/>
                        </a:rPr>
                        <m:t>⋅</m:t>
                      </m:r>
                      <m:r>
                        <a:rPr lang="hu-HU" sz="2400" b="0" i="1" smtClean="0">
                          <a:latin typeface="Cambria Math"/>
                          <a:ea typeface="Cambria Math"/>
                        </a:rPr>
                        <m:t>𝑔</m:t>
                      </m:r>
                      <m:r>
                        <a:rPr lang="hu-HU" sz="2400" b="0" i="0" smtClean="0">
                          <a:latin typeface="Cambria Math"/>
                        </a:rPr>
                        <m:t>=</m:t>
                      </m:r>
                      <m:r>
                        <a:rPr lang="hu-HU" sz="2400" i="1">
                          <a:latin typeface="Cambria Math"/>
                          <a:ea typeface="Cambria Math"/>
                        </a:rPr>
                        <m:t>𝑚</m:t>
                      </m:r>
                      <m:r>
                        <a:rPr lang="hu-HU" sz="2400" i="1">
                          <a:latin typeface="Cambria Math"/>
                          <a:ea typeface="Cambria Math"/>
                        </a:rPr>
                        <m:t>⋅</m:t>
                      </m:r>
                      <m:r>
                        <a:rPr lang="hu-HU" sz="2400" i="1">
                          <a:latin typeface="Cambria Math"/>
                          <a:ea typeface="Cambria Math"/>
                        </a:rPr>
                        <m:t>𝑎</m:t>
                      </m:r>
                    </m:oMath>
                  </m:oMathPara>
                </a14:m>
                <a:endParaRPr lang="hu-HU" sz="2400" dirty="0"/>
              </a:p>
            </p:txBody>
          </p:sp>
        </mc:Choice>
        <mc:Fallback xmlns="">
          <p:sp>
            <p:nvSpPr>
              <p:cNvPr id="15" name="Szövegdoboz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5912" y="3143963"/>
                <a:ext cx="5685331" cy="461665"/>
              </a:xfrm>
              <a:prstGeom prst="rect">
                <a:avLst/>
              </a:prstGeom>
              <a:blipFill rotWithShape="1">
                <a:blip r:embed="rId9"/>
                <a:stretch>
                  <a:fillRect b="-10667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Ellipszis 15">
            <a:extLst>
              <a:ext uri="{FF2B5EF4-FFF2-40B4-BE49-F238E27FC236}">
                <a16:creationId xmlns:a16="http://schemas.microsoft.com/office/drawing/2014/main" id="{20EC1707-6C89-4EBF-B670-FCF39776AF8B}"/>
              </a:ext>
            </a:extLst>
          </p:cNvPr>
          <p:cNvSpPr/>
          <p:nvPr/>
        </p:nvSpPr>
        <p:spPr>
          <a:xfrm>
            <a:off x="469304" y="3213100"/>
            <a:ext cx="419100" cy="4191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3600" dirty="0">
              <a:solidFill>
                <a:schemeClr val="tx1"/>
              </a:solidFill>
            </a:endParaRPr>
          </a:p>
        </p:txBody>
      </p:sp>
      <p:cxnSp>
        <p:nvCxnSpPr>
          <p:cNvPr id="21" name="Egyenes összekötő nyíllal 20">
            <a:extLst>
              <a:ext uri="{FF2B5EF4-FFF2-40B4-BE49-F238E27FC236}">
                <a16:creationId xmlns:a16="http://schemas.microsoft.com/office/drawing/2014/main" id="{088BA496-42E5-40A3-8CFE-66313909513D}"/>
              </a:ext>
            </a:extLst>
          </p:cNvPr>
          <p:cNvCxnSpPr/>
          <p:nvPr/>
        </p:nvCxnSpPr>
        <p:spPr>
          <a:xfrm flipV="1">
            <a:off x="208804" y="2641600"/>
            <a:ext cx="0" cy="15367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églalap 21">
            <a:extLst>
              <a:ext uri="{FF2B5EF4-FFF2-40B4-BE49-F238E27FC236}">
                <a16:creationId xmlns:a16="http://schemas.microsoft.com/office/drawing/2014/main" id="{92F15AD2-5E8D-47AE-A9C7-0E52EDC6CA6D}"/>
              </a:ext>
            </a:extLst>
          </p:cNvPr>
          <p:cNvSpPr/>
          <p:nvPr/>
        </p:nvSpPr>
        <p:spPr>
          <a:xfrm>
            <a:off x="466530" y="3052800"/>
            <a:ext cx="4395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u-HU" sz="4000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2551234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20" grpId="0"/>
      <p:bldP spid="5" grpId="0"/>
      <p:bldP spid="4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pixabay.com/static/uploads/photo/2012/05/07/15/20/crane-48591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310" y="177801"/>
            <a:ext cx="6183515" cy="6573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églalap 3"/>
          <p:cNvSpPr/>
          <p:nvPr/>
        </p:nvSpPr>
        <p:spPr>
          <a:xfrm>
            <a:off x="3589700" y="2981600"/>
            <a:ext cx="396000" cy="1980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6" name="Egyenes összekötő nyíllal 5"/>
          <p:cNvCxnSpPr/>
          <p:nvPr/>
        </p:nvCxnSpPr>
        <p:spPr>
          <a:xfrm>
            <a:off x="3790800" y="39243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gyenes összekötő nyíllal 7"/>
          <p:cNvCxnSpPr/>
          <p:nvPr/>
        </p:nvCxnSpPr>
        <p:spPr>
          <a:xfrm flipV="1">
            <a:off x="3790800" y="23802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gyenes összekötő nyíllal 9"/>
          <p:cNvCxnSpPr/>
          <p:nvPr/>
        </p:nvCxnSpPr>
        <p:spPr>
          <a:xfrm>
            <a:off x="3790800" y="3009900"/>
            <a:ext cx="0" cy="576000"/>
          </a:xfrm>
          <a:prstGeom prst="straightConnector1">
            <a:avLst/>
          </a:prstGeom>
          <a:ln w="50800">
            <a:solidFill>
              <a:srgbClr val="BC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gyenes összekötő nyíllal 10"/>
          <p:cNvCxnSpPr/>
          <p:nvPr/>
        </p:nvCxnSpPr>
        <p:spPr>
          <a:xfrm>
            <a:off x="3790800" y="1016000"/>
            <a:ext cx="0" cy="576000"/>
          </a:xfrm>
          <a:prstGeom prst="straightConnector1">
            <a:avLst/>
          </a:prstGeom>
          <a:ln w="50800">
            <a:solidFill>
              <a:srgbClr val="006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gyenes összekötő nyíllal 11"/>
          <p:cNvCxnSpPr/>
          <p:nvPr/>
        </p:nvCxnSpPr>
        <p:spPr>
          <a:xfrm flipV="1">
            <a:off x="3790800" y="440000"/>
            <a:ext cx="0" cy="576000"/>
          </a:xfrm>
          <a:prstGeom prst="straightConnector1">
            <a:avLst/>
          </a:prstGeom>
          <a:ln w="50800">
            <a:solidFill>
              <a:srgbClr val="BC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zövegdoboz 8"/>
          <p:cNvSpPr txBox="1"/>
          <p:nvPr/>
        </p:nvSpPr>
        <p:spPr>
          <a:xfrm>
            <a:off x="4409208" y="4012245"/>
            <a:ext cx="47347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0000FF"/>
                </a:solidFill>
              </a:rPr>
              <a:t>m·g	(a </a:t>
            </a:r>
            <a:r>
              <a:rPr lang="hu-HU" sz="2000" b="1" u="sng" dirty="0">
                <a:solidFill>
                  <a:srgbClr val="0000FF"/>
                </a:solidFill>
              </a:rPr>
              <a:t>terhet</a:t>
            </a:r>
            <a:r>
              <a:rPr lang="hu-HU" sz="2000" b="1" dirty="0">
                <a:solidFill>
                  <a:srgbClr val="0000FF"/>
                </a:solidFill>
              </a:rPr>
              <a:t> húzza a Föld által kifejtett 	nehézségi erő)</a:t>
            </a:r>
          </a:p>
        </p:txBody>
      </p:sp>
      <p:sp>
        <p:nvSpPr>
          <p:cNvPr id="13" name="Szövegdoboz 12"/>
          <p:cNvSpPr txBox="1"/>
          <p:nvPr/>
        </p:nvSpPr>
        <p:spPr>
          <a:xfrm>
            <a:off x="4409208" y="2479207"/>
            <a:ext cx="4734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0000FF"/>
                </a:solidFill>
              </a:rPr>
              <a:t>K	(a </a:t>
            </a:r>
            <a:r>
              <a:rPr lang="hu-HU" sz="2000" b="1" u="sng" dirty="0">
                <a:solidFill>
                  <a:srgbClr val="0000FF"/>
                </a:solidFill>
              </a:rPr>
              <a:t>terhet</a:t>
            </a:r>
            <a:r>
              <a:rPr lang="hu-HU" sz="2000" b="1" dirty="0">
                <a:solidFill>
                  <a:srgbClr val="0000FF"/>
                </a:solidFill>
              </a:rPr>
              <a:t> húzza a kötél) </a:t>
            </a:r>
          </a:p>
        </p:txBody>
      </p:sp>
      <p:sp>
        <p:nvSpPr>
          <p:cNvPr id="14" name="Szövegdoboz 13"/>
          <p:cNvSpPr txBox="1"/>
          <p:nvPr/>
        </p:nvSpPr>
        <p:spPr>
          <a:xfrm>
            <a:off x="4409208" y="3085145"/>
            <a:ext cx="4734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BC0000"/>
                </a:solidFill>
              </a:rPr>
              <a:t>K	(a </a:t>
            </a:r>
            <a:r>
              <a:rPr lang="hu-HU" sz="2000" b="1" u="sng" dirty="0">
                <a:solidFill>
                  <a:srgbClr val="BC0000"/>
                </a:solidFill>
              </a:rPr>
              <a:t>kötelet</a:t>
            </a:r>
            <a:r>
              <a:rPr lang="hu-HU" sz="2000" b="1" dirty="0">
                <a:solidFill>
                  <a:srgbClr val="BC0000"/>
                </a:solidFill>
              </a:rPr>
              <a:t> húzza, „feszíti” a teher ) </a:t>
            </a:r>
          </a:p>
        </p:txBody>
      </p:sp>
      <p:sp>
        <p:nvSpPr>
          <p:cNvPr id="15" name="Szövegdoboz 14"/>
          <p:cNvSpPr txBox="1"/>
          <p:nvPr/>
        </p:nvSpPr>
        <p:spPr>
          <a:xfrm>
            <a:off x="4409208" y="1103826"/>
            <a:ext cx="4734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006000"/>
                </a:solidFill>
              </a:rPr>
              <a:t>K	(a </a:t>
            </a:r>
            <a:r>
              <a:rPr lang="hu-HU" sz="2000" b="1" u="sng" dirty="0">
                <a:solidFill>
                  <a:srgbClr val="006000"/>
                </a:solidFill>
              </a:rPr>
              <a:t>darut</a:t>
            </a:r>
            <a:r>
              <a:rPr lang="hu-HU" sz="2000" b="1" dirty="0">
                <a:solidFill>
                  <a:srgbClr val="006000"/>
                </a:solidFill>
              </a:rPr>
              <a:t> húzza a kötél) </a:t>
            </a:r>
          </a:p>
        </p:txBody>
      </p:sp>
      <p:sp>
        <p:nvSpPr>
          <p:cNvPr id="16" name="Szövegdoboz 15"/>
          <p:cNvSpPr txBox="1"/>
          <p:nvPr/>
        </p:nvSpPr>
        <p:spPr>
          <a:xfrm>
            <a:off x="4409208" y="361687"/>
            <a:ext cx="4734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BC0000"/>
                </a:solidFill>
              </a:rPr>
              <a:t>K	(a </a:t>
            </a:r>
            <a:r>
              <a:rPr lang="hu-HU" sz="2000" b="1" u="sng" dirty="0">
                <a:solidFill>
                  <a:srgbClr val="BC0000"/>
                </a:solidFill>
              </a:rPr>
              <a:t>kötelet</a:t>
            </a:r>
            <a:r>
              <a:rPr lang="hu-HU" sz="2000" b="1" dirty="0">
                <a:solidFill>
                  <a:srgbClr val="BC0000"/>
                </a:solidFill>
              </a:rPr>
              <a:t> húzza, „feszíti” a daru) </a:t>
            </a:r>
          </a:p>
        </p:txBody>
      </p:sp>
    </p:spTree>
    <p:extLst>
      <p:ext uri="{BB962C8B-B14F-4D97-AF65-F5344CB8AC3E}">
        <p14:creationId xmlns:p14="http://schemas.microsoft.com/office/powerpoint/2010/main" val="569446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  <p:bldP spid="14" grpId="0"/>
      <p:bldP spid="15" grpId="0"/>
      <p:bldP spid="1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églalap 2"/>
          <p:cNvSpPr/>
          <p:nvPr/>
        </p:nvSpPr>
        <p:spPr>
          <a:xfrm>
            <a:off x="3793353" y="0"/>
            <a:ext cx="53532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hu-HU" sz="2400" i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8. eset:</a:t>
            </a:r>
            <a:br>
              <a:rPr lang="hu-HU" sz="2400" i="1" dirty="0">
                <a:solidFill>
                  <a:prstClr val="black">
                    <a:lumMod val="75000"/>
                    <a:lumOff val="25000"/>
                  </a:prstClr>
                </a:solidFill>
              </a:rPr>
            </a:br>
            <a:r>
              <a:rPr lang="hu-HU" sz="2400" i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Lehet-e a K kötélerő nulla?</a:t>
            </a:r>
          </a:p>
          <a:p>
            <a:pPr lvl="0" algn="ctr"/>
            <a:endParaRPr lang="hu-HU" sz="2400" i="1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 algn="ctr"/>
            <a:r>
              <a:rPr lang="hu-HU" sz="2400" i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Hogyan lehetséges, hogy a</a:t>
            </a:r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</a:rPr>
              <a:t> teher -10 m/s</a:t>
            </a:r>
            <a:r>
              <a:rPr lang="hu-HU" sz="2400" i="1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</a:rPr>
              <a:t>2</a:t>
            </a:r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</a:rPr>
              <a:t> gyorsulással mozogjon?</a:t>
            </a:r>
          </a:p>
          <a:p>
            <a:pPr lvl="0" algn="ctr"/>
            <a:endParaRPr lang="hu-HU" sz="2400" i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</a:endParaRPr>
          </a:p>
          <a:p>
            <a:pPr lvl="0" algn="ctr"/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</a:rPr>
              <a:t>Ez kétféle módon is lehet:</a:t>
            </a:r>
            <a:b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</a:rPr>
            </a:br>
            <a:endParaRPr lang="hu-HU" sz="2400" i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</a:endParaRPr>
          </a:p>
          <a:p>
            <a:pPr lvl="0" algn="ctr"/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</a:rPr>
              <a:t>felfelé mozog ÉS</a:t>
            </a:r>
          </a:p>
          <a:p>
            <a:pPr lvl="0" algn="ctr"/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</a:rPr>
              <a:t>csökken a sebessége nagysága</a:t>
            </a:r>
            <a:b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</a:rPr>
            </a:br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</a:rPr>
              <a:t>(felfelé haladva fékez)</a:t>
            </a:r>
          </a:p>
          <a:p>
            <a:pPr lvl="0" algn="ctr"/>
            <a:endParaRPr lang="hu-HU" sz="1200" i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</a:endParaRPr>
          </a:p>
          <a:p>
            <a:pPr lvl="0" algn="ctr"/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</a:rPr>
              <a:t>VAGY</a:t>
            </a:r>
          </a:p>
          <a:p>
            <a:pPr lvl="0" algn="ctr"/>
            <a:endParaRPr lang="hu-HU" sz="1200" i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</a:endParaRPr>
          </a:p>
          <a:p>
            <a:pPr lvl="0" algn="ctr"/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</a:rPr>
              <a:t>lefelé mozog ÉS</a:t>
            </a:r>
          </a:p>
          <a:p>
            <a:pPr lvl="0" algn="ctr"/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</a:rPr>
              <a:t>nő a sebessége nagysága</a:t>
            </a:r>
            <a:b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</a:rPr>
            </a:br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</a:rPr>
              <a:t>(szabadon esik).</a:t>
            </a:r>
          </a:p>
        </p:txBody>
      </p:sp>
      <p:pic>
        <p:nvPicPr>
          <p:cNvPr id="11" name="Picture 2" descr="http://pixabay.com/static/uploads/photo/2012/05/07/15/20/crane-48591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32922" y="177801"/>
            <a:ext cx="6183515" cy="6573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églalap 12"/>
          <p:cNvSpPr/>
          <p:nvPr/>
        </p:nvSpPr>
        <p:spPr>
          <a:xfrm>
            <a:off x="2312468" y="2981600"/>
            <a:ext cx="396000" cy="1980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4" name="Egyenes összekötő nyíllal 13"/>
          <p:cNvCxnSpPr/>
          <p:nvPr/>
        </p:nvCxnSpPr>
        <p:spPr>
          <a:xfrm>
            <a:off x="2513568" y="39243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zövegdoboz 14"/>
          <p:cNvSpPr txBox="1"/>
          <p:nvPr/>
        </p:nvSpPr>
        <p:spPr>
          <a:xfrm>
            <a:off x="2814476" y="4012245"/>
            <a:ext cx="6441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0000FF"/>
                </a:solidFill>
              </a:rPr>
              <a:t>m·g</a:t>
            </a:r>
          </a:p>
        </p:txBody>
      </p:sp>
      <p:sp>
        <p:nvSpPr>
          <p:cNvPr id="9" name="Ellipszis 8">
            <a:extLst>
              <a:ext uri="{FF2B5EF4-FFF2-40B4-BE49-F238E27FC236}">
                <a16:creationId xmlns:a16="http://schemas.microsoft.com/office/drawing/2014/main" id="{7E6101E6-BC18-4716-AEBC-BE201127D6D4}"/>
              </a:ext>
            </a:extLst>
          </p:cNvPr>
          <p:cNvSpPr/>
          <p:nvPr/>
        </p:nvSpPr>
        <p:spPr>
          <a:xfrm>
            <a:off x="469304" y="3213100"/>
            <a:ext cx="419100" cy="4191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3600" dirty="0">
              <a:solidFill>
                <a:schemeClr val="tx1"/>
              </a:solidFill>
            </a:endParaRPr>
          </a:p>
        </p:txBody>
      </p:sp>
      <p:cxnSp>
        <p:nvCxnSpPr>
          <p:cNvPr id="10" name="Egyenes összekötő nyíllal 9">
            <a:extLst>
              <a:ext uri="{FF2B5EF4-FFF2-40B4-BE49-F238E27FC236}">
                <a16:creationId xmlns:a16="http://schemas.microsoft.com/office/drawing/2014/main" id="{DC8ACF13-5795-4D8E-8BC7-B3FDB784CB36}"/>
              </a:ext>
            </a:extLst>
          </p:cNvPr>
          <p:cNvCxnSpPr/>
          <p:nvPr/>
        </p:nvCxnSpPr>
        <p:spPr>
          <a:xfrm flipV="1">
            <a:off x="208804" y="2641600"/>
            <a:ext cx="0" cy="15367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églalap 11">
            <a:extLst>
              <a:ext uri="{FF2B5EF4-FFF2-40B4-BE49-F238E27FC236}">
                <a16:creationId xmlns:a16="http://schemas.microsoft.com/office/drawing/2014/main" id="{81C1A4E5-1A90-4AF0-9B54-3AD52A9F5235}"/>
              </a:ext>
            </a:extLst>
          </p:cNvPr>
          <p:cNvSpPr/>
          <p:nvPr/>
        </p:nvSpPr>
        <p:spPr>
          <a:xfrm>
            <a:off x="466530" y="3052800"/>
            <a:ext cx="4395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u-HU" sz="4000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16492356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églalap 2"/>
          <p:cNvSpPr/>
          <p:nvPr/>
        </p:nvSpPr>
        <p:spPr>
          <a:xfrm>
            <a:off x="3790800" y="1335288"/>
            <a:ext cx="5353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hu-HU" sz="2400" i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Hogyan változik az időben a </a:t>
            </a:r>
            <a:r>
              <a:rPr lang="hu-HU" sz="2400" i="1" dirty="0">
                <a:solidFill>
                  <a:srgbClr val="BC0000"/>
                </a:solidFill>
              </a:rPr>
              <a:t>K</a:t>
            </a:r>
            <a:r>
              <a:rPr lang="hu-HU" sz="2400" i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 kötélerő, ha felemelünk egy testet?</a:t>
            </a:r>
            <a:br>
              <a:rPr lang="hu-HU" sz="2400" i="1" dirty="0">
                <a:solidFill>
                  <a:prstClr val="black">
                    <a:lumMod val="75000"/>
                    <a:lumOff val="25000"/>
                  </a:prstClr>
                </a:solidFill>
              </a:rPr>
            </a:br>
            <a:br>
              <a:rPr lang="hu-HU" sz="2400" i="1" dirty="0">
                <a:solidFill>
                  <a:prstClr val="black">
                    <a:lumMod val="75000"/>
                    <a:lumOff val="25000"/>
                  </a:prstClr>
                </a:solidFill>
              </a:rPr>
            </a:br>
            <a:r>
              <a:rPr lang="hu-HU" sz="2400" i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A mozgás 3 szakaszból áll majd:</a:t>
            </a:r>
            <a:endParaRPr lang="hu-HU" sz="2400" i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3790800" y="3072237"/>
            <a:ext cx="5353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hu-HU" sz="2400" i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(Kezdetben a test áll)</a:t>
            </a:r>
            <a:br>
              <a:rPr lang="hu-HU" sz="2400" i="1" dirty="0">
                <a:solidFill>
                  <a:prstClr val="black">
                    <a:lumMod val="75000"/>
                    <a:lumOff val="25000"/>
                  </a:prstClr>
                </a:solidFill>
              </a:rPr>
            </a:br>
            <a:r>
              <a:rPr lang="hu-HU" sz="2400" i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1. felfelé (egyenletesen) gyorsul</a:t>
            </a:r>
            <a:br>
              <a:rPr lang="hu-HU" sz="2400" i="1" dirty="0">
                <a:solidFill>
                  <a:prstClr val="black">
                    <a:lumMod val="75000"/>
                    <a:lumOff val="25000"/>
                  </a:prstClr>
                </a:solidFill>
              </a:rPr>
            </a:br>
            <a:r>
              <a:rPr lang="hu-HU" sz="2400" i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2. állandó sebességgel halad</a:t>
            </a:r>
            <a:br>
              <a:rPr lang="hu-HU" sz="2400" i="1" dirty="0">
                <a:solidFill>
                  <a:prstClr val="black">
                    <a:lumMod val="75000"/>
                    <a:lumOff val="25000"/>
                  </a:prstClr>
                </a:solidFill>
              </a:rPr>
            </a:br>
            <a:r>
              <a:rPr lang="hu-HU" sz="2400" i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3. (egyenletesen) lassulva megáll</a:t>
            </a:r>
            <a:endParaRPr lang="hu-HU" sz="2400" i="1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</a:endParaRPr>
          </a:p>
        </p:txBody>
      </p:sp>
      <p:pic>
        <p:nvPicPr>
          <p:cNvPr id="14" name="Picture 2" descr="http://pixabay.com/static/uploads/photo/2012/05/07/15/20/crane-48591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32922" y="177801"/>
            <a:ext cx="6183515" cy="6573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églalap 14"/>
          <p:cNvSpPr/>
          <p:nvPr/>
        </p:nvSpPr>
        <p:spPr>
          <a:xfrm>
            <a:off x="2312468" y="2981600"/>
            <a:ext cx="396000" cy="1980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6" name="Egyenes összekötő nyíllal 15"/>
          <p:cNvCxnSpPr/>
          <p:nvPr/>
        </p:nvCxnSpPr>
        <p:spPr>
          <a:xfrm>
            <a:off x="2513568" y="39243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gyenes összekötő nyíllal 16"/>
          <p:cNvCxnSpPr/>
          <p:nvPr/>
        </p:nvCxnSpPr>
        <p:spPr>
          <a:xfrm flipV="1">
            <a:off x="2513568" y="23802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Szövegdoboz 17"/>
          <p:cNvSpPr txBox="1"/>
          <p:nvPr/>
        </p:nvSpPr>
        <p:spPr>
          <a:xfrm>
            <a:off x="2814476" y="2479207"/>
            <a:ext cx="6441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0000FF"/>
                </a:solidFill>
              </a:rPr>
              <a:t>K</a:t>
            </a:r>
          </a:p>
        </p:txBody>
      </p:sp>
      <p:sp>
        <p:nvSpPr>
          <p:cNvPr id="19" name="Szövegdoboz 18"/>
          <p:cNvSpPr txBox="1"/>
          <p:nvPr/>
        </p:nvSpPr>
        <p:spPr>
          <a:xfrm>
            <a:off x="2814476" y="4012245"/>
            <a:ext cx="6441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0000FF"/>
                </a:solidFill>
              </a:rPr>
              <a:t>m·g</a:t>
            </a:r>
          </a:p>
        </p:txBody>
      </p:sp>
      <p:cxnSp>
        <p:nvCxnSpPr>
          <p:cNvPr id="22" name="Egyenes összekötő nyíllal 21"/>
          <p:cNvCxnSpPr/>
          <p:nvPr/>
        </p:nvCxnSpPr>
        <p:spPr>
          <a:xfrm>
            <a:off x="2513568" y="3009900"/>
            <a:ext cx="0" cy="576000"/>
          </a:xfrm>
          <a:prstGeom prst="straightConnector1">
            <a:avLst/>
          </a:prstGeom>
          <a:ln w="50800">
            <a:solidFill>
              <a:srgbClr val="BC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Szövegdoboz 22"/>
          <p:cNvSpPr txBox="1"/>
          <p:nvPr/>
        </p:nvSpPr>
        <p:spPr>
          <a:xfrm>
            <a:off x="2814476" y="3085145"/>
            <a:ext cx="6441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76000" algn="l"/>
              </a:tabLst>
            </a:pPr>
            <a:r>
              <a:rPr lang="hu-HU" sz="2000" b="1" dirty="0">
                <a:solidFill>
                  <a:srgbClr val="BC0000"/>
                </a:solidFill>
              </a:rPr>
              <a:t>K</a:t>
            </a:r>
          </a:p>
        </p:txBody>
      </p:sp>
      <p:sp>
        <p:nvSpPr>
          <p:cNvPr id="24" name="Ellipszis 23">
            <a:extLst>
              <a:ext uri="{FF2B5EF4-FFF2-40B4-BE49-F238E27FC236}">
                <a16:creationId xmlns:a16="http://schemas.microsoft.com/office/drawing/2014/main" id="{6DCEC4AB-D103-473F-864C-01FAC129C38D}"/>
              </a:ext>
            </a:extLst>
          </p:cNvPr>
          <p:cNvSpPr/>
          <p:nvPr/>
        </p:nvSpPr>
        <p:spPr>
          <a:xfrm>
            <a:off x="469304" y="3213100"/>
            <a:ext cx="419100" cy="4191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3600" dirty="0">
              <a:solidFill>
                <a:schemeClr val="tx1"/>
              </a:solidFill>
            </a:endParaRPr>
          </a:p>
        </p:txBody>
      </p:sp>
      <p:cxnSp>
        <p:nvCxnSpPr>
          <p:cNvPr id="25" name="Egyenes összekötő nyíllal 24">
            <a:extLst>
              <a:ext uri="{FF2B5EF4-FFF2-40B4-BE49-F238E27FC236}">
                <a16:creationId xmlns:a16="http://schemas.microsoft.com/office/drawing/2014/main" id="{88C91C2A-1DCE-473A-BC1E-8DA92BB037B9}"/>
              </a:ext>
            </a:extLst>
          </p:cNvPr>
          <p:cNvCxnSpPr/>
          <p:nvPr/>
        </p:nvCxnSpPr>
        <p:spPr>
          <a:xfrm flipV="1">
            <a:off x="208804" y="2641600"/>
            <a:ext cx="0" cy="15367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églalap 25">
            <a:extLst>
              <a:ext uri="{FF2B5EF4-FFF2-40B4-BE49-F238E27FC236}">
                <a16:creationId xmlns:a16="http://schemas.microsoft.com/office/drawing/2014/main" id="{751F54FC-C0DD-4C98-B6A0-51B202D3FA8E}"/>
              </a:ext>
            </a:extLst>
          </p:cNvPr>
          <p:cNvSpPr/>
          <p:nvPr/>
        </p:nvSpPr>
        <p:spPr>
          <a:xfrm>
            <a:off x="466530" y="3052800"/>
            <a:ext cx="4395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u-HU" sz="4000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39246300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pixabay.com/static/uploads/photo/2012/05/07/15/20/crane-48591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310" y="177801"/>
            <a:ext cx="6183515" cy="6573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églalap 3"/>
          <p:cNvSpPr/>
          <p:nvPr/>
        </p:nvSpPr>
        <p:spPr>
          <a:xfrm>
            <a:off x="3589700" y="2981600"/>
            <a:ext cx="396000" cy="1980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6" name="Egyenes összekötő nyíllal 5"/>
          <p:cNvCxnSpPr/>
          <p:nvPr/>
        </p:nvCxnSpPr>
        <p:spPr>
          <a:xfrm>
            <a:off x="3790800" y="39243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gyenes összekötő nyíllal 7"/>
          <p:cNvCxnSpPr/>
          <p:nvPr/>
        </p:nvCxnSpPr>
        <p:spPr>
          <a:xfrm flipV="1">
            <a:off x="3790800" y="23802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gyenes összekötő nyíllal 9"/>
          <p:cNvCxnSpPr/>
          <p:nvPr/>
        </p:nvCxnSpPr>
        <p:spPr>
          <a:xfrm>
            <a:off x="3790800" y="3009900"/>
            <a:ext cx="0" cy="576000"/>
          </a:xfrm>
          <a:prstGeom prst="straightConnector1">
            <a:avLst/>
          </a:prstGeom>
          <a:ln w="50800">
            <a:solidFill>
              <a:srgbClr val="BC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gyenes összekötő nyíllal 10"/>
          <p:cNvCxnSpPr/>
          <p:nvPr/>
        </p:nvCxnSpPr>
        <p:spPr>
          <a:xfrm>
            <a:off x="3790800" y="1016000"/>
            <a:ext cx="0" cy="576000"/>
          </a:xfrm>
          <a:prstGeom prst="straightConnector1">
            <a:avLst/>
          </a:prstGeom>
          <a:ln w="50800">
            <a:solidFill>
              <a:srgbClr val="006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gyenes összekötő nyíllal 11"/>
          <p:cNvCxnSpPr/>
          <p:nvPr/>
        </p:nvCxnSpPr>
        <p:spPr>
          <a:xfrm flipV="1">
            <a:off x="3790800" y="440000"/>
            <a:ext cx="0" cy="576000"/>
          </a:xfrm>
          <a:prstGeom prst="straightConnector1">
            <a:avLst/>
          </a:prstGeom>
          <a:ln w="50800">
            <a:solidFill>
              <a:srgbClr val="BC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zövegdoboz 8"/>
          <p:cNvSpPr txBox="1"/>
          <p:nvPr/>
        </p:nvSpPr>
        <p:spPr>
          <a:xfrm>
            <a:off x="5905500" y="1808700"/>
            <a:ext cx="292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b="1" dirty="0">
                <a:solidFill>
                  <a:srgbClr val="006000"/>
                </a:solidFill>
              </a:rPr>
              <a:t>A darura ható erők</a:t>
            </a:r>
          </a:p>
        </p:txBody>
      </p:sp>
      <p:sp>
        <p:nvSpPr>
          <p:cNvPr id="13" name="Szövegdoboz 12"/>
          <p:cNvSpPr txBox="1"/>
          <p:nvPr/>
        </p:nvSpPr>
        <p:spPr>
          <a:xfrm>
            <a:off x="5905500" y="2641600"/>
            <a:ext cx="292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b="1" dirty="0">
                <a:solidFill>
                  <a:srgbClr val="BC0000"/>
                </a:solidFill>
              </a:rPr>
              <a:t>A kötélre ható erők</a:t>
            </a:r>
            <a:br>
              <a:rPr lang="hu-HU" sz="2000" b="1" dirty="0">
                <a:solidFill>
                  <a:srgbClr val="BC0000"/>
                </a:solidFill>
              </a:rPr>
            </a:br>
            <a:r>
              <a:rPr lang="hu-HU" sz="2000" b="1" dirty="0">
                <a:solidFill>
                  <a:srgbClr val="BC0000"/>
                </a:solidFill>
              </a:rPr>
              <a:t>(a kötelet feszítő erők)</a:t>
            </a:r>
          </a:p>
        </p:txBody>
      </p:sp>
      <p:sp>
        <p:nvSpPr>
          <p:cNvPr id="14" name="Szövegdoboz 13"/>
          <p:cNvSpPr txBox="1"/>
          <p:nvPr/>
        </p:nvSpPr>
        <p:spPr>
          <a:xfrm>
            <a:off x="5905500" y="3644900"/>
            <a:ext cx="292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b="1" dirty="0">
                <a:solidFill>
                  <a:srgbClr val="0000FF"/>
                </a:solidFill>
              </a:rPr>
              <a:t>A teherre ható erők</a:t>
            </a:r>
          </a:p>
        </p:txBody>
      </p:sp>
      <p:sp>
        <p:nvSpPr>
          <p:cNvPr id="15" name="Szövegdoboz 14"/>
          <p:cNvSpPr txBox="1"/>
          <p:nvPr/>
        </p:nvSpPr>
        <p:spPr>
          <a:xfrm>
            <a:off x="4394201" y="1790"/>
            <a:ext cx="4749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Ez az erők egyik fajta csoportosítása,</a:t>
            </a:r>
            <a:b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aszerint</a:t>
            </a:r>
            <a:r>
              <a:rPr lang="hu-HU" sz="2400" i="1">
                <a:solidFill>
                  <a:schemeClr val="tx1">
                    <a:lumMod val="75000"/>
                    <a:lumOff val="25000"/>
                  </a:schemeClr>
                </a:solidFill>
              </a:rPr>
              <a:t>, hogy „melyik testre hat”?</a:t>
            </a:r>
            <a:endParaRPr lang="hu-HU" sz="24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71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pixabay.com/static/uploads/photo/2012/05/07/15/20/crane-48591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310" y="177801"/>
            <a:ext cx="6183515" cy="6573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églalap 3"/>
          <p:cNvSpPr/>
          <p:nvPr/>
        </p:nvSpPr>
        <p:spPr>
          <a:xfrm>
            <a:off x="3589700" y="2981600"/>
            <a:ext cx="396000" cy="1980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6" name="Egyenes összekötő nyíllal 5"/>
          <p:cNvCxnSpPr/>
          <p:nvPr/>
        </p:nvCxnSpPr>
        <p:spPr>
          <a:xfrm>
            <a:off x="3790800" y="39243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gyenes összekötő nyíllal 7"/>
          <p:cNvCxnSpPr/>
          <p:nvPr/>
        </p:nvCxnSpPr>
        <p:spPr>
          <a:xfrm flipV="1">
            <a:off x="3790800" y="23802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gyenes összekötő nyíllal 9"/>
          <p:cNvCxnSpPr/>
          <p:nvPr/>
        </p:nvCxnSpPr>
        <p:spPr>
          <a:xfrm>
            <a:off x="3790800" y="3009900"/>
            <a:ext cx="0" cy="576000"/>
          </a:xfrm>
          <a:prstGeom prst="straightConnector1">
            <a:avLst/>
          </a:prstGeom>
          <a:ln w="50800">
            <a:solidFill>
              <a:srgbClr val="BC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gyenes összekötő nyíllal 10"/>
          <p:cNvCxnSpPr/>
          <p:nvPr/>
        </p:nvCxnSpPr>
        <p:spPr>
          <a:xfrm>
            <a:off x="3790800" y="1016000"/>
            <a:ext cx="0" cy="576000"/>
          </a:xfrm>
          <a:prstGeom prst="straightConnector1">
            <a:avLst/>
          </a:prstGeom>
          <a:ln w="50800">
            <a:solidFill>
              <a:srgbClr val="006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gyenes összekötő nyíllal 11"/>
          <p:cNvCxnSpPr/>
          <p:nvPr/>
        </p:nvCxnSpPr>
        <p:spPr>
          <a:xfrm flipV="1">
            <a:off x="3790800" y="440000"/>
            <a:ext cx="0" cy="576000"/>
          </a:xfrm>
          <a:prstGeom prst="straightConnector1">
            <a:avLst/>
          </a:prstGeom>
          <a:ln w="50800">
            <a:solidFill>
              <a:srgbClr val="BC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zövegdoboz 8"/>
          <p:cNvSpPr txBox="1"/>
          <p:nvPr/>
        </p:nvSpPr>
        <p:spPr>
          <a:xfrm>
            <a:off x="5905500" y="1808700"/>
            <a:ext cx="292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b="1" dirty="0">
                <a:solidFill>
                  <a:srgbClr val="006000"/>
                </a:solidFill>
              </a:rPr>
              <a:t>A darura ható erők</a:t>
            </a:r>
          </a:p>
        </p:txBody>
      </p:sp>
      <p:sp>
        <p:nvSpPr>
          <p:cNvPr id="13" name="Szövegdoboz 12"/>
          <p:cNvSpPr txBox="1"/>
          <p:nvPr/>
        </p:nvSpPr>
        <p:spPr>
          <a:xfrm>
            <a:off x="5905500" y="2641600"/>
            <a:ext cx="292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b="1" dirty="0">
                <a:solidFill>
                  <a:srgbClr val="BC0000"/>
                </a:solidFill>
              </a:rPr>
              <a:t>A kötélre ható erők</a:t>
            </a:r>
            <a:br>
              <a:rPr lang="hu-HU" sz="2000" b="1" dirty="0">
                <a:solidFill>
                  <a:srgbClr val="BC0000"/>
                </a:solidFill>
              </a:rPr>
            </a:br>
            <a:r>
              <a:rPr lang="hu-HU" sz="2000" b="1" dirty="0">
                <a:solidFill>
                  <a:srgbClr val="BC0000"/>
                </a:solidFill>
              </a:rPr>
              <a:t>(a kötelet feszítő erők)</a:t>
            </a:r>
          </a:p>
        </p:txBody>
      </p:sp>
      <p:sp>
        <p:nvSpPr>
          <p:cNvPr id="14" name="Szövegdoboz 13"/>
          <p:cNvSpPr txBox="1"/>
          <p:nvPr/>
        </p:nvSpPr>
        <p:spPr>
          <a:xfrm>
            <a:off x="5905500" y="3644900"/>
            <a:ext cx="292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b="1" dirty="0">
                <a:solidFill>
                  <a:srgbClr val="0000FF"/>
                </a:solidFill>
              </a:rPr>
              <a:t>A teherre ható erők</a:t>
            </a:r>
          </a:p>
        </p:txBody>
      </p:sp>
      <p:sp>
        <p:nvSpPr>
          <p:cNvPr id="15" name="Szövegdoboz 14"/>
          <p:cNvSpPr txBox="1"/>
          <p:nvPr/>
        </p:nvSpPr>
        <p:spPr>
          <a:xfrm>
            <a:off x="3886200" y="1790"/>
            <a:ext cx="52578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Ha a teherre és a kötélre koncentráltunk,</a:t>
            </a:r>
          </a:p>
          <a:p>
            <a:pPr algn="ctr"/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akkor a rájuk ható összes erőt</a:t>
            </a:r>
            <a:b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b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mindenképpen kell számba vennünk. </a:t>
            </a:r>
          </a:p>
        </p:txBody>
      </p:sp>
    </p:spTree>
    <p:extLst>
      <p:ext uri="{BB962C8B-B14F-4D97-AF65-F5344CB8AC3E}">
        <p14:creationId xmlns:p14="http://schemas.microsoft.com/office/powerpoint/2010/main" val="3065149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pixabay.com/static/uploads/photo/2012/05/07/15/20/crane-48591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310" y="177801"/>
            <a:ext cx="6183515" cy="6573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églalap 3"/>
          <p:cNvSpPr/>
          <p:nvPr/>
        </p:nvSpPr>
        <p:spPr>
          <a:xfrm>
            <a:off x="3589700" y="2981600"/>
            <a:ext cx="396000" cy="1980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6" name="Egyenes összekötő nyíllal 5"/>
          <p:cNvCxnSpPr/>
          <p:nvPr/>
        </p:nvCxnSpPr>
        <p:spPr>
          <a:xfrm>
            <a:off x="3790800" y="39243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gyenes összekötő nyíllal 7"/>
          <p:cNvCxnSpPr/>
          <p:nvPr/>
        </p:nvCxnSpPr>
        <p:spPr>
          <a:xfrm flipV="1">
            <a:off x="3790800" y="23802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gyenes összekötő nyíllal 9"/>
          <p:cNvCxnSpPr/>
          <p:nvPr/>
        </p:nvCxnSpPr>
        <p:spPr>
          <a:xfrm>
            <a:off x="3790800" y="3009900"/>
            <a:ext cx="0" cy="576000"/>
          </a:xfrm>
          <a:prstGeom prst="straightConnector1">
            <a:avLst/>
          </a:prstGeom>
          <a:ln w="50800">
            <a:solidFill>
              <a:srgbClr val="BC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gyenes összekötő nyíllal 10"/>
          <p:cNvCxnSpPr/>
          <p:nvPr/>
        </p:nvCxnSpPr>
        <p:spPr>
          <a:xfrm>
            <a:off x="3790800" y="1016000"/>
            <a:ext cx="0" cy="576000"/>
          </a:xfrm>
          <a:prstGeom prst="straightConnector1">
            <a:avLst/>
          </a:prstGeom>
          <a:ln w="50800">
            <a:solidFill>
              <a:srgbClr val="006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gyenes összekötő nyíllal 11"/>
          <p:cNvCxnSpPr/>
          <p:nvPr/>
        </p:nvCxnSpPr>
        <p:spPr>
          <a:xfrm flipV="1">
            <a:off x="3790800" y="440000"/>
            <a:ext cx="0" cy="576000"/>
          </a:xfrm>
          <a:prstGeom prst="straightConnector1">
            <a:avLst/>
          </a:prstGeom>
          <a:ln w="50800">
            <a:solidFill>
              <a:srgbClr val="BC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zövegdoboz 8"/>
          <p:cNvSpPr txBox="1"/>
          <p:nvPr/>
        </p:nvSpPr>
        <p:spPr>
          <a:xfrm>
            <a:off x="5905500" y="1808700"/>
            <a:ext cx="292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b="1" dirty="0">
                <a:solidFill>
                  <a:srgbClr val="006000"/>
                </a:solidFill>
              </a:rPr>
              <a:t>A darura ható erők</a:t>
            </a:r>
          </a:p>
        </p:txBody>
      </p:sp>
      <p:sp>
        <p:nvSpPr>
          <p:cNvPr id="13" name="Szövegdoboz 12"/>
          <p:cNvSpPr txBox="1"/>
          <p:nvPr/>
        </p:nvSpPr>
        <p:spPr>
          <a:xfrm>
            <a:off x="5905500" y="2641600"/>
            <a:ext cx="292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b="1" dirty="0">
                <a:solidFill>
                  <a:srgbClr val="BC0000"/>
                </a:solidFill>
              </a:rPr>
              <a:t>A kötélre ható erők</a:t>
            </a:r>
            <a:br>
              <a:rPr lang="hu-HU" sz="2000" b="1" dirty="0">
                <a:solidFill>
                  <a:srgbClr val="BC0000"/>
                </a:solidFill>
              </a:rPr>
            </a:br>
            <a:r>
              <a:rPr lang="hu-HU" sz="2000" b="1" dirty="0">
                <a:solidFill>
                  <a:srgbClr val="BC0000"/>
                </a:solidFill>
              </a:rPr>
              <a:t>(a kötelet feszítő erők)</a:t>
            </a:r>
          </a:p>
        </p:txBody>
      </p:sp>
      <p:sp>
        <p:nvSpPr>
          <p:cNvPr id="14" name="Szövegdoboz 13"/>
          <p:cNvSpPr txBox="1"/>
          <p:nvPr/>
        </p:nvSpPr>
        <p:spPr>
          <a:xfrm>
            <a:off x="5905500" y="3644900"/>
            <a:ext cx="292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b="1" dirty="0">
                <a:solidFill>
                  <a:srgbClr val="0000FF"/>
                </a:solidFill>
              </a:rPr>
              <a:t>A teherre ható erők</a:t>
            </a:r>
          </a:p>
        </p:txBody>
      </p:sp>
      <p:sp>
        <p:nvSpPr>
          <p:cNvPr id="15" name="Szövegdoboz 14"/>
          <p:cNvSpPr txBox="1"/>
          <p:nvPr/>
        </p:nvSpPr>
        <p:spPr>
          <a:xfrm>
            <a:off x="4178300" y="1790"/>
            <a:ext cx="49657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Ha a darura koncentrálnánk, akkor</a:t>
            </a:r>
          </a:p>
          <a:p>
            <a:pPr algn="ctr"/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darura ható összes erőt</a:t>
            </a:r>
            <a:b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hu-HU" sz="24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kellene számba vennünk!</a:t>
            </a:r>
          </a:p>
        </p:txBody>
      </p:sp>
      <p:cxnSp>
        <p:nvCxnSpPr>
          <p:cNvPr id="16" name="Egyenes összekötő nyíllal 15"/>
          <p:cNvCxnSpPr/>
          <p:nvPr/>
        </p:nvCxnSpPr>
        <p:spPr>
          <a:xfrm>
            <a:off x="2431900" y="2265900"/>
            <a:ext cx="6500" cy="2094700"/>
          </a:xfrm>
          <a:prstGeom prst="straightConnector1">
            <a:avLst/>
          </a:prstGeom>
          <a:ln w="50800">
            <a:solidFill>
              <a:srgbClr val="006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Szövegdoboz 16"/>
              <p:cNvSpPr txBox="1"/>
              <p:nvPr/>
            </p:nvSpPr>
            <p:spPr>
              <a:xfrm>
                <a:off x="-127001" y="2600692"/>
                <a:ext cx="2415951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hu-HU" sz="2000" b="1" dirty="0">
                    <a:solidFill>
                      <a:srgbClr val="006000"/>
                    </a:solidFill>
                  </a:rPr>
                  <a:t>A darura saját tömegére ható</a:t>
                </a:r>
                <a:br>
                  <a:rPr lang="hu-HU" sz="2000" b="1" dirty="0">
                    <a:solidFill>
                      <a:srgbClr val="006000"/>
                    </a:solidFill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2000" b="1" i="1" smtClean="0">
                          <a:solidFill>
                            <a:srgbClr val="006000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hu-HU" sz="2000" b="1" i="1" smtClean="0">
                          <a:solidFill>
                            <a:srgbClr val="006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⋅</m:t>
                      </m:r>
                      <m:r>
                        <a:rPr lang="hu-HU" sz="2000" b="1" i="1" smtClean="0">
                          <a:solidFill>
                            <a:srgbClr val="006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𝒈</m:t>
                      </m:r>
                    </m:oMath>
                  </m:oMathPara>
                </a14:m>
                <a:br>
                  <a:rPr lang="hu-HU" sz="2000" b="1" dirty="0">
                    <a:solidFill>
                      <a:srgbClr val="006000"/>
                    </a:solidFill>
                  </a:rPr>
                </a:br>
                <a:r>
                  <a:rPr lang="hu-HU" sz="2000" b="1" dirty="0">
                    <a:solidFill>
                      <a:srgbClr val="006000"/>
                    </a:solidFill>
                  </a:rPr>
                  <a:t>nehézségi erő</a:t>
                </a:r>
              </a:p>
            </p:txBody>
          </p:sp>
        </mc:Choice>
        <mc:Fallback xmlns="">
          <p:sp>
            <p:nvSpPr>
              <p:cNvPr id="17" name="Szövegdoboz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27001" y="2600692"/>
                <a:ext cx="2415951" cy="1323439"/>
              </a:xfrm>
              <a:prstGeom prst="rect">
                <a:avLst/>
              </a:prstGeom>
              <a:blipFill>
                <a:blip r:embed="rId3"/>
                <a:stretch>
                  <a:fillRect t="-2765" b="-7373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Egyenes összekötő nyíllal 17"/>
          <p:cNvCxnSpPr/>
          <p:nvPr/>
        </p:nvCxnSpPr>
        <p:spPr>
          <a:xfrm flipV="1">
            <a:off x="2076300" y="4744200"/>
            <a:ext cx="0" cy="1260000"/>
          </a:xfrm>
          <a:prstGeom prst="straightConnector1">
            <a:avLst/>
          </a:prstGeom>
          <a:ln w="50800">
            <a:solidFill>
              <a:srgbClr val="006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gyenes összekötő nyíllal 19"/>
          <p:cNvCxnSpPr/>
          <p:nvPr/>
        </p:nvCxnSpPr>
        <p:spPr>
          <a:xfrm flipV="1">
            <a:off x="2800200" y="4744200"/>
            <a:ext cx="0" cy="1260000"/>
          </a:xfrm>
          <a:prstGeom prst="straightConnector1">
            <a:avLst/>
          </a:prstGeom>
          <a:ln w="50800">
            <a:solidFill>
              <a:srgbClr val="006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Szövegdoboz 20"/>
          <p:cNvSpPr txBox="1"/>
          <p:nvPr/>
        </p:nvSpPr>
        <p:spPr>
          <a:xfrm>
            <a:off x="-190501" y="4721592"/>
            <a:ext cx="24159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b="1" dirty="0">
                <a:solidFill>
                  <a:srgbClr val="006000"/>
                </a:solidFill>
              </a:rPr>
              <a:t>A talaj által</a:t>
            </a:r>
            <a:br>
              <a:rPr lang="hu-HU" sz="2000" b="1" dirty="0">
                <a:solidFill>
                  <a:srgbClr val="006000"/>
                </a:solidFill>
              </a:rPr>
            </a:br>
            <a:r>
              <a:rPr lang="hu-HU" sz="2000" b="1" dirty="0">
                <a:solidFill>
                  <a:srgbClr val="006000"/>
                </a:solidFill>
              </a:rPr>
              <a:t>a darura ható</a:t>
            </a:r>
            <a:br>
              <a:rPr lang="hu-HU" sz="2000" b="1" dirty="0">
                <a:solidFill>
                  <a:srgbClr val="006000"/>
                </a:solidFill>
              </a:rPr>
            </a:br>
            <a:r>
              <a:rPr lang="hu-HU" sz="2000" b="1" dirty="0">
                <a:solidFill>
                  <a:srgbClr val="006000"/>
                </a:solidFill>
              </a:rPr>
              <a:t>tartóerők</a:t>
            </a:r>
          </a:p>
        </p:txBody>
      </p:sp>
    </p:spTree>
    <p:extLst>
      <p:ext uri="{BB962C8B-B14F-4D97-AF65-F5344CB8AC3E}">
        <p14:creationId xmlns:p14="http://schemas.microsoft.com/office/powerpoint/2010/main" val="20059093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pixabay.com/static/uploads/photo/2012/05/07/15/20/crane-48591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310" y="176400"/>
            <a:ext cx="6183515" cy="6573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églalap 3"/>
          <p:cNvSpPr/>
          <p:nvPr/>
        </p:nvSpPr>
        <p:spPr>
          <a:xfrm>
            <a:off x="3589700" y="2981600"/>
            <a:ext cx="396000" cy="1980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6" name="Egyenes összekötő nyíllal 5"/>
          <p:cNvCxnSpPr/>
          <p:nvPr/>
        </p:nvCxnSpPr>
        <p:spPr>
          <a:xfrm>
            <a:off x="3790800" y="3924300"/>
            <a:ext cx="0" cy="576000"/>
          </a:xfrm>
          <a:prstGeom prst="straightConnector1">
            <a:avLst/>
          </a:prstGeom>
          <a:ln w="50800">
            <a:solidFill>
              <a:schemeClr val="tx1">
                <a:lumMod val="75000"/>
                <a:lumOff val="2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gyenes összekötő nyíllal 7"/>
          <p:cNvCxnSpPr/>
          <p:nvPr/>
        </p:nvCxnSpPr>
        <p:spPr>
          <a:xfrm flipV="1">
            <a:off x="3790800" y="2380200"/>
            <a:ext cx="0" cy="576000"/>
          </a:xfrm>
          <a:prstGeom prst="straightConnector1">
            <a:avLst/>
          </a:prstGeom>
          <a:ln w="50800">
            <a:solidFill>
              <a:schemeClr val="tx1">
                <a:lumMod val="75000"/>
                <a:lumOff val="2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gyenes összekötő nyíllal 9"/>
          <p:cNvCxnSpPr/>
          <p:nvPr/>
        </p:nvCxnSpPr>
        <p:spPr>
          <a:xfrm>
            <a:off x="3790800" y="3009900"/>
            <a:ext cx="0" cy="576000"/>
          </a:xfrm>
          <a:prstGeom prst="straightConnector1">
            <a:avLst/>
          </a:prstGeom>
          <a:ln w="50800">
            <a:solidFill>
              <a:schemeClr val="tx1">
                <a:lumMod val="75000"/>
                <a:lumOff val="2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gyenes összekötő nyíllal 10"/>
          <p:cNvCxnSpPr/>
          <p:nvPr/>
        </p:nvCxnSpPr>
        <p:spPr>
          <a:xfrm>
            <a:off x="3790800" y="1016000"/>
            <a:ext cx="0" cy="576000"/>
          </a:xfrm>
          <a:prstGeom prst="straightConnector1">
            <a:avLst/>
          </a:prstGeom>
          <a:ln w="50800">
            <a:solidFill>
              <a:schemeClr val="tx1">
                <a:lumMod val="75000"/>
                <a:lumOff val="2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gyenes összekötő nyíllal 11"/>
          <p:cNvCxnSpPr/>
          <p:nvPr/>
        </p:nvCxnSpPr>
        <p:spPr>
          <a:xfrm flipV="1">
            <a:off x="3790800" y="440000"/>
            <a:ext cx="0" cy="576000"/>
          </a:xfrm>
          <a:prstGeom prst="straightConnector1">
            <a:avLst/>
          </a:prstGeom>
          <a:ln w="50800">
            <a:solidFill>
              <a:schemeClr val="tx1">
                <a:lumMod val="75000"/>
                <a:lumOff val="25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zövegdoboz 8"/>
          <p:cNvSpPr txBox="1"/>
          <p:nvPr/>
        </p:nvSpPr>
        <p:spPr>
          <a:xfrm>
            <a:off x="4075545" y="1984145"/>
            <a:ext cx="504305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Ugyanezeket az erőket</a:t>
            </a:r>
            <a:b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csoportosíthatjuk másféleképpen is, méghozzá aszerint, hogy</a:t>
            </a:r>
            <a:b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melyek alkotnak egymással</a:t>
            </a:r>
            <a:b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erő-ellenerő párt.</a:t>
            </a:r>
          </a:p>
        </p:txBody>
      </p:sp>
    </p:spTree>
    <p:extLst>
      <p:ext uri="{BB962C8B-B14F-4D97-AF65-F5344CB8AC3E}">
        <p14:creationId xmlns:p14="http://schemas.microsoft.com/office/powerpoint/2010/main" val="2044139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pixabay.com/static/uploads/photo/2012/05/07/15/20/crane-48591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310" y="176400"/>
            <a:ext cx="6183515" cy="6573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églalap 3"/>
          <p:cNvSpPr/>
          <p:nvPr/>
        </p:nvSpPr>
        <p:spPr>
          <a:xfrm>
            <a:off x="3589700" y="2981600"/>
            <a:ext cx="396000" cy="1980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6" name="Egyenes összekötő nyíllal 5"/>
          <p:cNvCxnSpPr/>
          <p:nvPr/>
        </p:nvCxnSpPr>
        <p:spPr>
          <a:xfrm>
            <a:off x="3790800" y="39243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gyenes összekötő nyíllal 7"/>
          <p:cNvCxnSpPr/>
          <p:nvPr/>
        </p:nvCxnSpPr>
        <p:spPr>
          <a:xfrm flipV="1">
            <a:off x="3790800" y="2380200"/>
            <a:ext cx="0" cy="576000"/>
          </a:xfrm>
          <a:prstGeom prst="straightConnector1">
            <a:avLst/>
          </a:prstGeom>
          <a:ln w="50800">
            <a:solidFill>
              <a:srgbClr val="BC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gyenes összekötő nyíllal 9"/>
          <p:cNvCxnSpPr/>
          <p:nvPr/>
        </p:nvCxnSpPr>
        <p:spPr>
          <a:xfrm>
            <a:off x="3790800" y="3009900"/>
            <a:ext cx="0" cy="576000"/>
          </a:xfrm>
          <a:prstGeom prst="straightConnector1">
            <a:avLst/>
          </a:prstGeom>
          <a:ln w="50800">
            <a:solidFill>
              <a:srgbClr val="BC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gyenes összekötő nyíllal 10"/>
          <p:cNvCxnSpPr/>
          <p:nvPr/>
        </p:nvCxnSpPr>
        <p:spPr>
          <a:xfrm>
            <a:off x="3790800" y="1041879"/>
            <a:ext cx="0" cy="576000"/>
          </a:xfrm>
          <a:prstGeom prst="straightConnector1">
            <a:avLst/>
          </a:prstGeom>
          <a:ln w="50800">
            <a:solidFill>
              <a:srgbClr val="006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gyenes összekötő nyíllal 11"/>
          <p:cNvCxnSpPr/>
          <p:nvPr/>
        </p:nvCxnSpPr>
        <p:spPr>
          <a:xfrm flipV="1">
            <a:off x="3790800" y="440000"/>
            <a:ext cx="0" cy="576000"/>
          </a:xfrm>
          <a:prstGeom prst="straightConnector1">
            <a:avLst/>
          </a:prstGeom>
          <a:ln w="50800">
            <a:solidFill>
              <a:srgbClr val="006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Egyenes összekötő nyíllal 8"/>
          <p:cNvCxnSpPr/>
          <p:nvPr/>
        </p:nvCxnSpPr>
        <p:spPr>
          <a:xfrm flipV="1">
            <a:off x="3790800" y="61648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zövegdoboz 12"/>
          <p:cNvSpPr txBox="1"/>
          <p:nvPr/>
        </p:nvSpPr>
        <p:spPr>
          <a:xfrm>
            <a:off x="6359525" y="482200"/>
            <a:ext cx="2921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b="1" dirty="0">
                <a:solidFill>
                  <a:srgbClr val="006000"/>
                </a:solidFill>
              </a:rPr>
              <a:t>Erő-ellenerő pár</a:t>
            </a:r>
            <a:br>
              <a:rPr lang="hu-HU" sz="2000" b="1" dirty="0">
                <a:solidFill>
                  <a:srgbClr val="006000"/>
                </a:solidFill>
              </a:rPr>
            </a:br>
            <a:r>
              <a:rPr lang="hu-HU" sz="2000" b="1" dirty="0">
                <a:solidFill>
                  <a:srgbClr val="006000"/>
                </a:solidFill>
              </a:rPr>
              <a:t>a daru és a kötél kölcsönhatásában</a:t>
            </a:r>
          </a:p>
        </p:txBody>
      </p:sp>
      <p:sp>
        <p:nvSpPr>
          <p:cNvPr id="14" name="Szövegdoboz 13"/>
          <p:cNvSpPr txBox="1"/>
          <p:nvPr/>
        </p:nvSpPr>
        <p:spPr>
          <a:xfrm>
            <a:off x="6359525" y="2476100"/>
            <a:ext cx="2921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b="1" dirty="0">
                <a:solidFill>
                  <a:srgbClr val="BC0000"/>
                </a:solidFill>
              </a:rPr>
              <a:t>Erő-ellenerő pár</a:t>
            </a:r>
            <a:br>
              <a:rPr lang="hu-HU" sz="2000" b="1" dirty="0">
                <a:solidFill>
                  <a:srgbClr val="BC0000"/>
                </a:solidFill>
              </a:rPr>
            </a:br>
            <a:r>
              <a:rPr lang="hu-HU" sz="2000" b="1" dirty="0">
                <a:solidFill>
                  <a:srgbClr val="BC0000"/>
                </a:solidFill>
              </a:rPr>
              <a:t>a kötél és a teher kölcsönhatásában</a:t>
            </a:r>
          </a:p>
        </p:txBody>
      </p:sp>
      <p:sp>
        <p:nvSpPr>
          <p:cNvPr id="15" name="Szövegdoboz 14"/>
          <p:cNvSpPr txBox="1"/>
          <p:nvPr/>
        </p:nvSpPr>
        <p:spPr>
          <a:xfrm>
            <a:off x="6359525" y="4762100"/>
            <a:ext cx="2921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b="1" dirty="0">
                <a:solidFill>
                  <a:srgbClr val="0000FF"/>
                </a:solidFill>
              </a:rPr>
              <a:t>Erő-ellenerő pár</a:t>
            </a:r>
            <a:br>
              <a:rPr lang="hu-HU" sz="2000" b="1" dirty="0">
                <a:solidFill>
                  <a:srgbClr val="0000FF"/>
                </a:solidFill>
              </a:rPr>
            </a:br>
            <a:r>
              <a:rPr lang="hu-HU" sz="2000" b="1" dirty="0">
                <a:solidFill>
                  <a:srgbClr val="0000FF"/>
                </a:solidFill>
              </a:rPr>
              <a:t>a teher és a Föld kölcsönhatásában</a:t>
            </a:r>
          </a:p>
        </p:txBody>
      </p:sp>
      <p:sp>
        <p:nvSpPr>
          <p:cNvPr id="16" name="Szövegdoboz 15"/>
          <p:cNvSpPr txBox="1"/>
          <p:nvPr/>
        </p:nvSpPr>
        <p:spPr>
          <a:xfrm>
            <a:off x="4305301" y="5968600"/>
            <a:ext cx="46609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dirty="0">
                <a:solidFill>
                  <a:srgbClr val="0000FF"/>
                </a:solidFill>
              </a:rPr>
              <a:t>Ez az erő 6370 km-rel lejjebb,</a:t>
            </a:r>
            <a:br>
              <a:rPr lang="hu-HU" sz="1600" dirty="0">
                <a:solidFill>
                  <a:srgbClr val="0000FF"/>
                </a:solidFill>
              </a:rPr>
            </a:br>
            <a:r>
              <a:rPr lang="hu-HU" sz="1600" dirty="0">
                <a:solidFill>
                  <a:srgbClr val="0000FF"/>
                </a:solidFill>
              </a:rPr>
              <a:t>a Föld tömegközéppontjában támad;</a:t>
            </a:r>
            <a:br>
              <a:rPr lang="hu-HU" sz="1600" dirty="0">
                <a:solidFill>
                  <a:srgbClr val="0000FF"/>
                </a:solidFill>
              </a:rPr>
            </a:br>
            <a:r>
              <a:rPr lang="hu-HU" sz="1600" dirty="0">
                <a:solidFill>
                  <a:srgbClr val="0000FF"/>
                </a:solidFill>
              </a:rPr>
              <a:t>a teher ezzel az erővel vonzza a Földet</a:t>
            </a:r>
          </a:p>
        </p:txBody>
      </p:sp>
    </p:spTree>
    <p:extLst>
      <p:ext uri="{BB962C8B-B14F-4D97-AF65-F5344CB8AC3E}">
        <p14:creationId xmlns:p14="http://schemas.microsoft.com/office/powerpoint/2010/main" val="41157665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pixabay.com/static/uploads/photo/2012/05/07/15/20/crane-48591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310" y="177801"/>
            <a:ext cx="6183515" cy="6573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églalap 3"/>
          <p:cNvSpPr/>
          <p:nvPr/>
        </p:nvSpPr>
        <p:spPr>
          <a:xfrm>
            <a:off x="3589700" y="2981600"/>
            <a:ext cx="396000" cy="1980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6" name="Egyenes összekötő nyíllal 5"/>
          <p:cNvCxnSpPr/>
          <p:nvPr/>
        </p:nvCxnSpPr>
        <p:spPr>
          <a:xfrm>
            <a:off x="3790800" y="39243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gyenes összekötő nyíllal 7"/>
          <p:cNvCxnSpPr/>
          <p:nvPr/>
        </p:nvCxnSpPr>
        <p:spPr>
          <a:xfrm flipV="1">
            <a:off x="3790800" y="2380200"/>
            <a:ext cx="0" cy="5760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gyenes összekötő nyíllal 9"/>
          <p:cNvCxnSpPr/>
          <p:nvPr/>
        </p:nvCxnSpPr>
        <p:spPr>
          <a:xfrm>
            <a:off x="3790800" y="3009900"/>
            <a:ext cx="0" cy="576000"/>
          </a:xfrm>
          <a:prstGeom prst="straightConnector1">
            <a:avLst/>
          </a:prstGeom>
          <a:ln w="50800">
            <a:solidFill>
              <a:srgbClr val="BC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gyenes összekötő nyíllal 11"/>
          <p:cNvCxnSpPr/>
          <p:nvPr/>
        </p:nvCxnSpPr>
        <p:spPr>
          <a:xfrm flipV="1">
            <a:off x="3790800" y="440000"/>
            <a:ext cx="0" cy="576000"/>
          </a:xfrm>
          <a:prstGeom prst="straightConnector1">
            <a:avLst/>
          </a:prstGeom>
          <a:ln w="50800">
            <a:solidFill>
              <a:srgbClr val="BC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zövegdoboz 14"/>
          <p:cNvSpPr txBox="1"/>
          <p:nvPr/>
        </p:nvSpPr>
        <p:spPr>
          <a:xfrm>
            <a:off x="4114800" y="1622769"/>
            <a:ext cx="502920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Azért indokolt</a:t>
            </a:r>
            <a:b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az egyes testekre ható erőket</a:t>
            </a:r>
            <a:b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azonos színnel csoportosítani,</a:t>
            </a:r>
            <a:b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mert egy adott test mozgását</a:t>
            </a:r>
            <a:b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mindig az őrá ható erők befolyásolják.</a:t>
            </a:r>
          </a:p>
          <a:p>
            <a:pPr algn="ctr"/>
            <a:endParaRPr lang="hu-HU" sz="24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hu-HU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Így maradjunk ennél a felosztásnál.</a:t>
            </a:r>
          </a:p>
        </p:txBody>
      </p:sp>
    </p:spTree>
    <p:extLst>
      <p:ext uri="{BB962C8B-B14F-4D97-AF65-F5344CB8AC3E}">
        <p14:creationId xmlns:p14="http://schemas.microsoft.com/office/powerpoint/2010/main" val="2363212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1752</TotalTime>
  <Words>975</Words>
  <Application>Microsoft Office PowerPoint</Application>
  <PresentationFormat>Diavetítés a képernyőre (4:3 oldalarány)</PresentationFormat>
  <Paragraphs>272</Paragraphs>
  <Slides>31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31</vt:i4>
      </vt:variant>
    </vt:vector>
  </HeadingPairs>
  <TitlesOfParts>
    <vt:vector size="37" baseType="lpstr">
      <vt:lpstr>Arial</vt:lpstr>
      <vt:lpstr>Caladea</vt:lpstr>
      <vt:lpstr>Calibri</vt:lpstr>
      <vt:lpstr>Calibri Light</vt:lpstr>
      <vt:lpstr>Cambria Math</vt:lpstr>
      <vt:lpstr>Office-téma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Vass Miklós</dc:creator>
  <cp:lastModifiedBy>Admin</cp:lastModifiedBy>
  <cp:revision>76</cp:revision>
  <dcterms:created xsi:type="dcterms:W3CDTF">2015-02-15T08:36:36Z</dcterms:created>
  <dcterms:modified xsi:type="dcterms:W3CDTF">2020-01-14T15:23:58Z</dcterms:modified>
</cp:coreProperties>
</file>